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73" r:id="rId4"/>
    <p:sldId id="259" r:id="rId5"/>
    <p:sldId id="278" r:id="rId6"/>
    <p:sldId id="279" r:id="rId7"/>
    <p:sldId id="266" r:id="rId8"/>
    <p:sldId id="261" r:id="rId9"/>
    <p:sldId id="280" r:id="rId10"/>
    <p:sldId id="260" r:id="rId11"/>
    <p:sldId id="275" r:id="rId12"/>
    <p:sldId id="276" r:id="rId13"/>
    <p:sldId id="267" r:id="rId14"/>
  </p:sldIdLst>
  <p:sldSz cx="18288000" cy="10287000"/>
  <p:notesSz cx="6858000" cy="9144000"/>
  <p:embeddedFontLst>
    <p:embeddedFont>
      <p:font typeface="Assistant SemiBold" pitchFamily="2" charset="-79"/>
      <p:regular r:id="rId16"/>
      <p:bold r:id="rId17"/>
    </p:embeddedFont>
    <p:embeddedFont>
      <p:font typeface="Gilda Display" panose="020B0604020202020204" charset="0"/>
      <p:regular r:id="rId18"/>
    </p:embeddedFont>
    <p:embeddedFont>
      <p:font typeface="Inter Tight" panose="020B0604020202020204" charset="0"/>
      <p:regular r:id="rId19"/>
      <p:bold r:id="rId20"/>
      <p:italic r:id="rId21"/>
      <p:boldItalic r:id="rId22"/>
    </p:embeddedFont>
    <p:embeddedFont>
      <p:font typeface="Inter Tight SemiBol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5D54"/>
    <a:srgbClr val="4094C3"/>
    <a:srgbClr val="C9CEE4"/>
    <a:srgbClr val="DFA5A3"/>
    <a:srgbClr val="FEE7DA"/>
    <a:srgbClr val="FDDAC6"/>
    <a:srgbClr val="F9F7F4"/>
    <a:srgbClr val="6F8E30"/>
    <a:srgbClr val="023858"/>
    <a:srgbClr val="CBD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49F4F9-C901-46BB-9B64-F7826643B17C}">
  <a:tblStyle styleId="{2A49F4F9-C901-46BB-9B64-F7826643B1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9435" autoAdjust="0"/>
  </p:normalViewPr>
  <p:slideViewPr>
    <p:cSldViewPr snapToGrid="0">
      <p:cViewPr varScale="1">
        <p:scale>
          <a:sx n="51" d="100"/>
          <a:sy n="51" d="100"/>
        </p:scale>
        <p:origin x="926" y="43"/>
      </p:cViewPr>
      <p:guideLst>
        <p:guide orient="horz" pos="2160"/>
        <p:guide pos="2880"/>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Hello everyone, my name is </a:t>
            </a:r>
            <a:r>
              <a:rPr lang="en-US" b="1" dirty="0"/>
              <a:t>Megan Howard</a:t>
            </a:r>
            <a:r>
              <a:rPr lang="en-US" dirty="0"/>
              <a:t>, and today I’m going to talk about something that affects every farm, garden, and landscape in our region — </a:t>
            </a:r>
            <a:r>
              <a:rPr lang="en-US" i="1" dirty="0"/>
              <a:t>how climate change is shifting the USDA Plant Hardiness Zones</a:t>
            </a:r>
            <a:r>
              <a:rPr lang="en-US" dirty="0"/>
              <a:t> and what that means for agriculture in Kentucky, West Virginia, and Ohio.</a:t>
            </a:r>
          </a:p>
          <a:p>
            <a:pPr marL="158750" indent="0">
              <a:buNone/>
            </a:pPr>
            <a:r>
              <a:rPr lang="en-US" dirty="0"/>
              <a:t>We’ll look at how these shifts connect to changes in temperature and rainfall, what the data tells us about trends and future predictions, and how these changes are already influencing crops like corn and soybeans.</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Let’s take a moment now to connect the weather data we’ve looked at so far with some real outcomes — specifically how these patterns are affecting </a:t>
            </a:r>
            <a:r>
              <a:rPr lang="en-US" b="1" dirty="0"/>
              <a:t>corn production</a:t>
            </a:r>
            <a:r>
              <a:rPr lang="en-US" dirty="0"/>
              <a:t> in our region.</a:t>
            </a:r>
          </a:p>
          <a:p>
            <a:pPr marL="158750" indent="0">
              <a:buNone/>
            </a:pPr>
            <a:r>
              <a:rPr lang="en-US" dirty="0"/>
              <a:t>On the left, you can see that </a:t>
            </a:r>
            <a:r>
              <a:rPr lang="en-US" b="1" dirty="0"/>
              <a:t>corn yields have steadily increased</a:t>
            </a:r>
            <a:r>
              <a:rPr lang="en-US" dirty="0"/>
              <a:t> over the past few decades. That’s largely thanks to advancements in </a:t>
            </a:r>
            <a:r>
              <a:rPr lang="en-US" b="1" dirty="0"/>
              <a:t>agricultural technology</a:t>
            </a:r>
            <a:r>
              <a:rPr lang="en-US" dirty="0"/>
              <a:t>, </a:t>
            </a:r>
            <a:r>
              <a:rPr lang="en-US" b="1" dirty="0"/>
              <a:t>improved hybrids</a:t>
            </a:r>
            <a:r>
              <a:rPr lang="en-US" dirty="0"/>
              <a:t>, and </a:t>
            </a:r>
            <a:r>
              <a:rPr lang="en-US" b="1" dirty="0"/>
              <a:t>management practices</a:t>
            </a:r>
            <a:r>
              <a:rPr lang="en-US" dirty="0"/>
              <a:t> that make crops more efficient and resilient. Warmer growing seasons have also played a role by extending the number of frost-free days, which gives crops more time to mature.</a:t>
            </a:r>
          </a:p>
          <a:p>
            <a:pPr marL="158750" indent="0">
              <a:buNone/>
            </a:pPr>
            <a:r>
              <a:rPr lang="en-US" dirty="0"/>
              <a:t>But when we look at the chart on the right — which tracks the </a:t>
            </a:r>
            <a:r>
              <a:rPr lang="en-US" b="1" dirty="0"/>
              <a:t>percentage of the crop rated “Good to Excellent”</a:t>
            </a:r>
            <a:r>
              <a:rPr lang="en-US" dirty="0"/>
              <a:t> — we start to see how variable weather affects year-to-year performance. Those sharp dips in condition usually line up with </a:t>
            </a:r>
            <a:r>
              <a:rPr lang="en-US" b="1" dirty="0"/>
              <a:t>extreme weather events</a:t>
            </a:r>
            <a:r>
              <a:rPr lang="en-US" dirty="0"/>
              <a:t> — especially years with drought, flooding, or high heat stress during pollination.</a:t>
            </a:r>
          </a:p>
          <a:p>
            <a:pPr marL="158750" indent="0">
              <a:buNone/>
            </a:pPr>
            <a:r>
              <a:rPr lang="en-US" dirty="0"/>
              <a:t>So even though overall yields are trending upward, the </a:t>
            </a:r>
            <a:r>
              <a:rPr lang="en-US" b="1" dirty="0"/>
              <a:t>consistency of those yields</a:t>
            </a:r>
            <a:r>
              <a:rPr lang="en-US" dirty="0"/>
              <a:t> can still fluctuate quite a bit depending on weather volatility. In other words, farmers might be producing more bushels per acre on average, but some years still take a big hit depending on how severe the conditions are.</a:t>
            </a:r>
          </a:p>
          <a:p>
            <a:pPr marL="158750" indent="0">
              <a:buNone/>
            </a:pPr>
            <a:r>
              <a:rPr lang="en-US" dirty="0"/>
              <a:t>The good news is that corn has proven to be a </a:t>
            </a:r>
            <a:r>
              <a:rPr lang="en-US" b="1" dirty="0"/>
              <a:t>remarkably resilient crop</a:t>
            </a:r>
            <a:r>
              <a:rPr lang="en-US" dirty="0"/>
              <a:t>, capable of bouncing back quickly in favorable years. But these patterns show just how closely production is tied to climate — and how small shifts in temperature or rainfall can ripple through to affect not just yields, but also crop quality and profitability.</a:t>
            </a:r>
          </a:p>
        </p:txBody>
      </p:sp>
      <p:sp>
        <p:nvSpPr>
          <p:cNvPr id="146" name="Google Shape;14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a:extLst>
            <a:ext uri="{FF2B5EF4-FFF2-40B4-BE49-F238E27FC236}">
              <a16:creationId xmlns:a16="http://schemas.microsoft.com/office/drawing/2014/main" id="{9C05BE4E-3DE5-EA66-6EC3-13B0CC01011E}"/>
            </a:ext>
          </a:extLst>
        </p:cNvPr>
        <p:cNvGrpSpPr/>
        <p:nvPr/>
      </p:nvGrpSpPr>
      <p:grpSpPr>
        <a:xfrm>
          <a:off x="0" y="0"/>
          <a:ext cx="0" cy="0"/>
          <a:chOff x="0" y="0"/>
          <a:chExt cx="0" cy="0"/>
        </a:xfrm>
      </p:grpSpPr>
      <p:sp>
        <p:nvSpPr>
          <p:cNvPr id="145" name="Google Shape;145;p5:notes">
            <a:extLst>
              <a:ext uri="{FF2B5EF4-FFF2-40B4-BE49-F238E27FC236}">
                <a16:creationId xmlns:a16="http://schemas.microsoft.com/office/drawing/2014/main" id="{4E969769-2F23-4203-7FE1-BEFD08B8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Soybeans tell a very similar story to corn. Just like with corn, we see that </a:t>
            </a:r>
            <a:r>
              <a:rPr lang="en-US" b="1" dirty="0"/>
              <a:t>soybean yields have risen steadily</a:t>
            </a:r>
            <a:r>
              <a:rPr lang="en-US" dirty="0"/>
              <a:t> over the decades. Advances in seed genetics, improved management, and longer growing seasons have all helped push production higher over time. Even with the ups and downs in yearly weather, the overall trend is clearly upward.</a:t>
            </a:r>
          </a:p>
          <a:p>
            <a:pPr marL="158750" indent="0">
              <a:buNone/>
            </a:pPr>
            <a:endParaRPr lang="en-US" dirty="0"/>
          </a:p>
          <a:p>
            <a:pPr marL="158750" indent="0">
              <a:buNone/>
            </a:pPr>
            <a:r>
              <a:rPr lang="en-US" dirty="0"/>
              <a:t>On the right, we can also see swings in the soy harvest condition, but what’s interesting here is that soybeans tend to show a bit more </a:t>
            </a:r>
            <a:r>
              <a:rPr lang="en-US" b="1" dirty="0"/>
              <a:t>resilience</a:t>
            </a:r>
            <a:r>
              <a:rPr lang="en-US" dirty="0"/>
              <a:t> than corn under stress. They can recover better from short dry spells or flooding, which makes them an important stabilizing crop in a changing climate.</a:t>
            </a:r>
          </a:p>
          <a:p>
            <a:pPr marL="158750" indent="0">
              <a:buNone/>
            </a:pPr>
            <a:endParaRPr lang="en-US" dirty="0"/>
          </a:p>
          <a:p>
            <a:pPr marL="158750" indent="0">
              <a:buNone/>
            </a:pPr>
            <a:r>
              <a:rPr lang="en-US" dirty="0"/>
              <a:t>So, when we look at corn and soybeans together, we see the same basic pattern — steady </a:t>
            </a:r>
            <a:r>
              <a:rPr lang="en-US" b="1" dirty="0"/>
              <a:t>long-term growth in yield</a:t>
            </a:r>
            <a:r>
              <a:rPr lang="en-US" dirty="0"/>
              <a:t>, but lots of </a:t>
            </a:r>
            <a:r>
              <a:rPr lang="en-US" b="1" dirty="0"/>
              <a:t>year-to-year variability in condition</a:t>
            </a:r>
            <a:r>
              <a:rPr lang="en-US" dirty="0"/>
              <a:t>. Both crops highlight how </a:t>
            </a:r>
            <a:r>
              <a:rPr lang="en-US" b="1" dirty="0"/>
              <a:t>adaptation and innovation</a:t>
            </a:r>
            <a:r>
              <a:rPr lang="en-US" dirty="0"/>
              <a:t> have helped maintain productivity, even as weather pressures have become less predictable. In short, these trends show that farmers are already adapting — through technology, better timing, and crop choices — but the increasing climate stress makes it clear that this kind of adaptation will have to keep evolving.</a:t>
            </a:r>
          </a:p>
        </p:txBody>
      </p:sp>
      <p:sp>
        <p:nvSpPr>
          <p:cNvPr id="146" name="Google Shape;146;p5:notes">
            <a:extLst>
              <a:ext uri="{FF2B5EF4-FFF2-40B4-BE49-F238E27FC236}">
                <a16:creationId xmlns:a16="http://schemas.microsoft.com/office/drawing/2014/main" id="{B84BA34C-D1A1-9077-0F05-E95C0F67C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60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To summarize —</a:t>
            </a:r>
          </a:p>
          <a:p>
            <a:pPr lvl="0"/>
            <a:r>
              <a:rPr lang="en-US" sz="1100" b="0" i="0" u="none" strike="noStrike" cap="none" dirty="0">
                <a:solidFill>
                  <a:srgbClr val="000000"/>
                </a:solidFill>
                <a:effectLst/>
                <a:latin typeface="Arial"/>
                <a:ea typeface="Arial"/>
                <a:cs typeface="Arial"/>
                <a:sym typeface="Arial"/>
              </a:rPr>
              <a:t>The tri-state region has experienced a measurable northward shift in USDA growing zones between 2012 and 2023 — with about </a:t>
            </a:r>
            <a:r>
              <a:rPr lang="en-US" sz="1100" b="1" i="0" u="none" strike="noStrike" cap="none" dirty="0">
                <a:solidFill>
                  <a:srgbClr val="000000"/>
                </a:solidFill>
                <a:effectLst/>
                <a:latin typeface="Arial"/>
                <a:ea typeface="Arial"/>
                <a:cs typeface="Arial"/>
                <a:sym typeface="Arial"/>
              </a:rPr>
              <a:t>48% of areas shifting to a warmer zone</a:t>
            </a:r>
            <a:r>
              <a:rPr lang="en-US" sz="1100" b="0" i="0" u="none" strike="noStrike" cap="none" dirty="0">
                <a:solidFill>
                  <a:srgbClr val="000000"/>
                </a:solidFill>
                <a:effectLst/>
                <a:latin typeface="Arial"/>
                <a:ea typeface="Arial"/>
                <a:cs typeface="Arial"/>
                <a:sym typeface="Arial"/>
              </a:rPr>
              <a:t>. </a:t>
            </a:r>
          </a:p>
          <a:p>
            <a:pPr lvl="0"/>
            <a:r>
              <a:rPr lang="en-US" sz="1100" b="0" i="0" u="none" strike="noStrike" cap="none" dirty="0">
                <a:solidFill>
                  <a:srgbClr val="000000"/>
                </a:solidFill>
                <a:effectLst/>
                <a:latin typeface="Arial"/>
                <a:ea typeface="Arial"/>
                <a:cs typeface="Arial"/>
                <a:sym typeface="Arial"/>
              </a:rPr>
              <a:t>These shifts correspond closely with </a:t>
            </a:r>
            <a:r>
              <a:rPr lang="en-US" sz="1100" b="1" i="0" u="none" strike="noStrike" cap="none" dirty="0">
                <a:solidFill>
                  <a:srgbClr val="000000"/>
                </a:solidFill>
                <a:effectLst/>
                <a:latin typeface="Arial"/>
                <a:ea typeface="Arial"/>
                <a:cs typeface="Arial"/>
                <a:sym typeface="Arial"/>
              </a:rPr>
              <a:t>rising minimum temperatures</a:t>
            </a:r>
            <a:r>
              <a:rPr lang="en-US" sz="1100" b="0" i="0" u="none" strike="noStrike" cap="none" dirty="0">
                <a:solidFill>
                  <a:srgbClr val="000000"/>
                </a:solidFill>
                <a:effectLst/>
                <a:latin typeface="Arial"/>
                <a:ea typeface="Arial"/>
                <a:cs typeface="Arial"/>
                <a:sym typeface="Arial"/>
              </a:rPr>
              <a:t>, which have increased by about </a:t>
            </a:r>
            <a:r>
              <a:rPr lang="en-US" sz="1100" b="1" i="0" u="none" strike="noStrike" cap="none" dirty="0">
                <a:solidFill>
                  <a:srgbClr val="000000"/>
                </a:solidFill>
                <a:effectLst/>
                <a:latin typeface="Arial"/>
                <a:ea typeface="Arial"/>
                <a:cs typeface="Arial"/>
                <a:sym typeface="Arial"/>
              </a:rPr>
              <a:t>5% since 1990</a:t>
            </a:r>
            <a:r>
              <a:rPr lang="en-US" sz="1100" b="0" i="0" u="none" strike="noStrike" cap="none" dirty="0">
                <a:solidFill>
                  <a:srgbClr val="000000"/>
                </a:solidFill>
                <a:effectLst/>
                <a:latin typeface="Arial"/>
                <a:ea typeface="Arial"/>
                <a:cs typeface="Arial"/>
                <a:sym typeface="Arial"/>
              </a:rPr>
              <a:t>, more than double the rate of increase for overall temperature averages.</a:t>
            </a:r>
          </a:p>
          <a:p>
            <a:pPr lvl="0"/>
            <a:r>
              <a:rPr lang="en-US" sz="1100" b="0" i="0" u="none" strike="noStrike" cap="none" dirty="0">
                <a:solidFill>
                  <a:srgbClr val="000000"/>
                </a:solidFill>
                <a:effectLst/>
                <a:latin typeface="Arial"/>
                <a:ea typeface="Arial"/>
                <a:cs typeface="Arial"/>
                <a:sym typeface="Arial"/>
              </a:rPr>
              <a:t>Rainfall is </a:t>
            </a:r>
            <a:r>
              <a:rPr lang="en-US" sz="1100" b="1" i="0" u="none" strike="noStrike" cap="none" dirty="0">
                <a:solidFill>
                  <a:srgbClr val="000000"/>
                </a:solidFill>
                <a:effectLst/>
                <a:latin typeface="Arial"/>
                <a:ea typeface="Arial"/>
                <a:cs typeface="Arial"/>
                <a:sym typeface="Arial"/>
              </a:rPr>
              <a:t>more erratic</a:t>
            </a:r>
            <a:r>
              <a:rPr lang="en-US" sz="1100" b="0" i="0" u="none" strike="noStrike" cap="none" dirty="0">
                <a:solidFill>
                  <a:srgbClr val="000000"/>
                </a:solidFill>
                <a:effectLst/>
                <a:latin typeface="Arial"/>
                <a:ea typeface="Arial"/>
                <a:cs typeface="Arial"/>
                <a:sym typeface="Arial"/>
              </a:rPr>
              <a:t>, though totals remain stable. This volatility adds uncertainty for farmers and can affect yield and condition consistency.</a:t>
            </a:r>
          </a:p>
          <a:p>
            <a:pPr lvl="0"/>
            <a:r>
              <a:rPr lang="en-US" sz="1100" b="1" i="0" u="none" strike="noStrike" cap="none" dirty="0">
                <a:solidFill>
                  <a:srgbClr val="000000"/>
                </a:solidFill>
                <a:effectLst/>
                <a:latin typeface="Arial"/>
                <a:ea typeface="Arial"/>
                <a:cs typeface="Arial"/>
                <a:sym typeface="Arial"/>
              </a:rPr>
              <a:t>Corn and soybean resilience </a:t>
            </a:r>
            <a:r>
              <a:rPr lang="en-US" sz="1100" b="0" i="0" u="none" strike="noStrike" cap="none" dirty="0">
                <a:solidFill>
                  <a:srgbClr val="000000"/>
                </a:solidFill>
                <a:effectLst/>
                <a:latin typeface="Arial"/>
                <a:ea typeface="Arial"/>
                <a:cs typeface="Arial"/>
                <a:sym typeface="Arial"/>
              </a:rPr>
              <a:t>remains strong overall, but vulnerability to extreme weather events is increasing.</a:t>
            </a:r>
          </a:p>
          <a:p>
            <a:pPr marL="158750" indent="0">
              <a:buNone/>
            </a:pPr>
            <a:endParaRPr lang="en-US" dirty="0"/>
          </a:p>
        </p:txBody>
      </p:sp>
    </p:spTree>
    <p:extLst>
      <p:ext uri="{BB962C8B-B14F-4D97-AF65-F5344CB8AC3E}">
        <p14:creationId xmlns:p14="http://schemas.microsoft.com/office/powerpoint/2010/main" val="34411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Based on these findings, here are a few key recommendations:</a:t>
            </a:r>
          </a:p>
          <a:p>
            <a:pPr lvl="0"/>
            <a:r>
              <a:rPr lang="en-US" sz="1100" b="1" i="0" u="none" strike="noStrike" cap="none" dirty="0">
                <a:solidFill>
                  <a:srgbClr val="000000"/>
                </a:solidFill>
                <a:effectLst/>
                <a:latin typeface="Arial"/>
                <a:ea typeface="Arial"/>
                <a:cs typeface="Arial"/>
                <a:sym typeface="Arial"/>
              </a:rPr>
              <a:t>Support adaptive, climate-smart farming</a:t>
            </a:r>
            <a:r>
              <a:rPr lang="en-US" sz="1100" b="0" i="0" u="none" strike="noStrike" cap="none" dirty="0">
                <a:solidFill>
                  <a:srgbClr val="000000"/>
                </a:solidFill>
                <a:effectLst/>
                <a:latin typeface="Arial"/>
                <a:ea typeface="Arial"/>
                <a:cs typeface="Arial"/>
                <a:sym typeface="Arial"/>
              </a:rPr>
              <a:t> — with drought-tolerant seeds, efficient irrigation, and flexible planting windows.</a:t>
            </a:r>
          </a:p>
          <a:p>
            <a:pPr lvl="0"/>
            <a:r>
              <a:rPr lang="en-US" sz="1100" b="1" i="0" u="none" strike="noStrike" cap="none" dirty="0">
                <a:solidFill>
                  <a:srgbClr val="000000"/>
                </a:solidFill>
                <a:effectLst/>
                <a:latin typeface="Arial"/>
                <a:ea typeface="Arial"/>
                <a:cs typeface="Arial"/>
                <a:sym typeface="Arial"/>
              </a:rPr>
              <a:t>Invest in early warning and monitoring systems</a:t>
            </a:r>
            <a:r>
              <a:rPr lang="en-US" sz="1100" b="0" i="0" u="none" strike="noStrike" cap="none" dirty="0">
                <a:solidFill>
                  <a:srgbClr val="000000"/>
                </a:solidFill>
                <a:effectLst/>
                <a:latin typeface="Arial"/>
                <a:ea typeface="Arial"/>
                <a:cs typeface="Arial"/>
                <a:sym typeface="Arial"/>
              </a:rPr>
              <a:t> to help farmers predict heat and rainfall extremes.</a:t>
            </a:r>
          </a:p>
          <a:p>
            <a:pPr lvl="0"/>
            <a:r>
              <a:rPr lang="en-US" sz="1100" b="1" i="0" u="none" strike="noStrike" cap="none" dirty="0">
                <a:solidFill>
                  <a:srgbClr val="000000"/>
                </a:solidFill>
                <a:effectLst/>
                <a:latin typeface="Arial"/>
                <a:ea typeface="Arial"/>
                <a:cs typeface="Arial"/>
                <a:sym typeface="Arial"/>
              </a:rPr>
              <a:t>Diversify crop portfolios </a:t>
            </a:r>
            <a:r>
              <a:rPr lang="en-US" sz="1100" b="0" i="0" u="none" strike="noStrike" cap="none" dirty="0">
                <a:solidFill>
                  <a:srgbClr val="000000"/>
                </a:solidFill>
                <a:effectLst/>
                <a:latin typeface="Arial"/>
                <a:ea typeface="Arial"/>
                <a:cs typeface="Arial"/>
                <a:sym typeface="Arial"/>
              </a:rPr>
              <a:t>by encouraging experimentation with warm-adapted crops or cultivars, which could thrive under the predicted future warming conditions.</a:t>
            </a:r>
          </a:p>
          <a:p>
            <a:pPr lvl="0"/>
            <a:r>
              <a:rPr lang="en-US" sz="1100" b="1" i="0" u="none" strike="noStrike" cap="none" dirty="0">
                <a:solidFill>
                  <a:srgbClr val="000000"/>
                </a:solidFill>
                <a:effectLst/>
                <a:latin typeface="Arial"/>
                <a:ea typeface="Arial"/>
                <a:cs typeface="Arial"/>
                <a:sym typeface="Arial"/>
              </a:rPr>
              <a:t>Encourage regional cooperation</a:t>
            </a:r>
            <a:r>
              <a:rPr lang="en-US" sz="1100" b="0" i="0" u="none" strike="noStrike" cap="none" dirty="0">
                <a:solidFill>
                  <a:srgbClr val="000000"/>
                </a:solidFill>
                <a:effectLst/>
                <a:latin typeface="Arial"/>
                <a:ea typeface="Arial"/>
                <a:cs typeface="Arial"/>
                <a:sym typeface="Arial"/>
              </a:rPr>
              <a:t> among Kentucky, Ohio, and West Virginia to develop shared adaptation strategies. </a:t>
            </a:r>
          </a:p>
          <a:p>
            <a:r>
              <a:rPr lang="en-US" sz="1100" b="1" i="0" u="none" strike="noStrike" cap="none" dirty="0">
                <a:solidFill>
                  <a:srgbClr val="000000"/>
                </a:solidFill>
                <a:effectLst/>
                <a:latin typeface="Arial"/>
                <a:ea typeface="Arial"/>
                <a:cs typeface="Arial"/>
                <a:sym typeface="Arial"/>
              </a:rPr>
              <a:t>Promote soil health practices</a:t>
            </a:r>
            <a:r>
              <a:rPr lang="en-US" sz="1100" b="0" i="0" u="none" strike="noStrike" cap="none" dirty="0">
                <a:solidFill>
                  <a:srgbClr val="000000"/>
                </a:solidFill>
                <a:effectLst/>
                <a:latin typeface="Arial"/>
                <a:ea typeface="Arial"/>
                <a:cs typeface="Arial"/>
                <a:sym typeface="Arial"/>
              </a:rPr>
              <a:t> that protect yield and store carbon. Increasing incentives for practices such as cover cropping and reduced tillage can help maintain agricultural resilience as the region continues to warm.</a:t>
            </a:r>
          </a:p>
          <a:p>
            <a:pPr marL="158750" indent="0">
              <a:buNone/>
            </a:pPr>
            <a:endParaRPr lang="en-US"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tri-state region has shown incredible adaptability already — and that’s something to be proud of.</a:t>
            </a:r>
            <a:br>
              <a:rPr lang="en-US" dirty="0"/>
            </a:br>
            <a:r>
              <a:rPr lang="en-US" dirty="0"/>
              <a:t>But as we look toward 2050, the changes we’re seeing now will continue to accelerate.</a:t>
            </a:r>
            <a:br>
              <a:rPr lang="en-US" dirty="0"/>
            </a:br>
            <a:r>
              <a:rPr lang="en-US" dirty="0"/>
              <a:t>The key takeaway is that </a:t>
            </a:r>
            <a:r>
              <a:rPr lang="en-US" b="1" dirty="0"/>
              <a:t>adaptation isn’t just about reacting — it’s about preparing</a:t>
            </a:r>
            <a:r>
              <a:rPr lang="en-US" dirty="0"/>
              <a:t>.</a:t>
            </a:r>
            <a:br>
              <a:rPr lang="en-US" dirty="0"/>
            </a:br>
            <a:r>
              <a:rPr lang="en-US" dirty="0"/>
              <a:t>Thank you for listening, and I’d be happy to answer any questions.</a:t>
            </a:r>
            <a:endParaRPr lang="en-US" sz="1100" b="0" i="0" u="none" strike="noStrike" cap="none" dirty="0">
              <a:solidFill>
                <a:srgbClr val="000000"/>
              </a:solidFill>
              <a:effectLst/>
              <a:latin typeface="Arial"/>
              <a:ea typeface="Arial"/>
              <a:cs typeface="Arial"/>
              <a:sym typeface="Arial"/>
            </a:endParaRP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My main goals for this project are to look at how the USDA growing zones are shifting — what’s driving those changes, and what that means for agriculture in our region. I wanted to connect the temperature and rainfall data we’ve seen to those zone changes and think about what the next few decades might look like.</a:t>
            </a:r>
          </a:p>
          <a:p>
            <a:pPr marL="158750" indent="0">
              <a:buNone/>
            </a:pPr>
            <a:endParaRPr lang="en-US" dirty="0"/>
          </a:p>
          <a:p>
            <a:pPr marL="158750" indent="0">
              <a:buNone/>
            </a:pPr>
            <a:r>
              <a:rPr lang="en-US" dirty="0"/>
              <a:t>I am also really interested in the local impact — specifically here in the tri-state region, where farming and gardening are such a big part of community life. I can relate to this on a personal level as well. I grew up here in West Virginia, and my husband has a small-scale vegetable garden that he’s been slowly turning into a business. So, looking at how weather patterns are shifting and how that affects crops isn’t just an academic question — it’s something that really matters to my family and to a lot of people in our area. </a:t>
            </a: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 USDA plant hardiness zones are based on </a:t>
            </a:r>
            <a:r>
              <a:rPr lang="en-US" sz="1100" b="1" i="0" u="none" strike="noStrike" cap="none" dirty="0">
                <a:solidFill>
                  <a:srgbClr val="000000"/>
                </a:solidFill>
                <a:effectLst/>
                <a:latin typeface="Arial"/>
                <a:ea typeface="Arial"/>
                <a:cs typeface="Arial"/>
                <a:sym typeface="Arial"/>
              </a:rPr>
              <a:t>annual extreme minimum temperatures</a:t>
            </a:r>
            <a:r>
              <a:rPr lang="en-US" sz="1100" b="0" i="0" u="none" strike="noStrike" cap="none" dirty="0">
                <a:solidFill>
                  <a:srgbClr val="000000"/>
                </a:solidFill>
                <a:effectLst/>
                <a:latin typeface="Arial"/>
                <a:ea typeface="Arial"/>
                <a:cs typeface="Arial"/>
                <a:sym typeface="Arial"/>
              </a:rPr>
              <a:t> — in other words, the coldest days of winter. </a:t>
            </a:r>
            <a:r>
              <a:rPr lang="en-US" dirty="0"/>
              <a:t>The zones are split by 10-degree ranges and then into smaller “a” or “b” categories by 5 degrees.</a:t>
            </a:r>
            <a:r>
              <a:rPr lang="en-US" sz="1100" b="0" i="0" u="none" strike="noStrike" cap="none" dirty="0">
                <a:solidFill>
                  <a:srgbClr val="000000"/>
                </a:solidFill>
                <a:effectLst/>
                <a:latin typeface="Arial"/>
                <a:ea typeface="Arial"/>
                <a:cs typeface="Arial"/>
                <a:sym typeface="Arial"/>
              </a:rPr>
              <a:t> For example – zone 6b, a common zone for the region, is based on extreme minimum temperatures of -5 to 0 degrees Fahrenheit. These zones help farmers and gardeners determine which crops or plants can survive local winters.  The maps here show how the zones have shifted from 2012 to the most recent update in 2023 </a:t>
            </a:r>
            <a:r>
              <a:rPr lang="en-US" dirty="0"/>
              <a:t>— you can see how the color bands, representing different zones, have moved northward.</a:t>
            </a:r>
            <a:r>
              <a:rPr lang="en-US" sz="1100" b="0" i="0" u="none" strike="noStrike" cap="none" dirty="0">
                <a:solidFill>
                  <a:srgbClr val="000000"/>
                </a:solidFill>
                <a:effectLst/>
                <a:latin typeface="Arial"/>
                <a:ea typeface="Arial"/>
                <a:cs typeface="Arial"/>
                <a:sym typeface="Arial"/>
              </a:rPr>
              <a: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Why is this important? </a:t>
            </a:r>
            <a:r>
              <a:rPr lang="en-US" dirty="0"/>
              <a:t>Growing zones are like a </a:t>
            </a:r>
            <a:r>
              <a:rPr lang="en-US" b="1" dirty="0"/>
              <a:t>roadmap for farmers</a:t>
            </a:r>
            <a:r>
              <a:rPr lang="en-US" dirty="0"/>
              <a:t> — they help determine what crops can survive and when to plant them.</a:t>
            </a:r>
            <a:br>
              <a:rPr lang="en-US" dirty="0"/>
            </a:br>
            <a:r>
              <a:rPr lang="en-US" dirty="0"/>
              <a:t>Even a </a:t>
            </a:r>
            <a:r>
              <a:rPr lang="en-US" b="1" dirty="0"/>
              <a:t>half-zone change</a:t>
            </a:r>
            <a:r>
              <a:rPr lang="en-US" dirty="0"/>
              <a:t> can alter the types of crops that thrive, influence when pests emerge, or change flowering times. Tracking these shifts gives us </a:t>
            </a:r>
            <a:r>
              <a:rPr lang="en-US" i="1" dirty="0"/>
              <a:t>tangible evidence</a:t>
            </a:r>
            <a:r>
              <a:rPr lang="en-US" dirty="0"/>
              <a:t> of climate change — something that farmers are already feeling in real time. It connects the big picture of climate science directly to </a:t>
            </a:r>
            <a:r>
              <a:rPr lang="en-US" b="1" dirty="0"/>
              <a:t>on-the-ground decision-making</a:t>
            </a:r>
            <a:r>
              <a:rPr lang="en-US" dirty="0"/>
              <a:t> — from seed selection to pest management — which makes it essential for regional adaptation planning.</a:t>
            </a:r>
          </a:p>
        </p:txBody>
      </p:sp>
    </p:spTree>
    <p:extLst>
      <p:ext uri="{BB962C8B-B14F-4D97-AF65-F5344CB8AC3E}">
        <p14:creationId xmlns:p14="http://schemas.microsoft.com/office/powerpoint/2010/main" val="242051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What’s driving this shift? Across the tri-state region, we’ve seen about a </a:t>
            </a:r>
            <a:r>
              <a:rPr lang="en-US" b="1" dirty="0"/>
              <a:t>2.25% increase in average temperature</a:t>
            </a:r>
            <a:r>
              <a:rPr lang="en-US" dirty="0"/>
              <a:t> since 1990.</a:t>
            </a:r>
            <a:br>
              <a:rPr lang="en-US" dirty="0"/>
            </a:br>
            <a:r>
              <a:rPr lang="en-US" dirty="0"/>
              <a:t>But what really stands out is the </a:t>
            </a:r>
            <a:r>
              <a:rPr lang="en-US" b="1" dirty="0"/>
              <a:t>5% rise in extreme minimum temperatures</a:t>
            </a:r>
            <a:r>
              <a:rPr lang="en-US" dirty="0"/>
              <a:t> — those coldest winter days and nights. That’s what causes the zones to move northward.</a:t>
            </a:r>
          </a:p>
          <a:p>
            <a:pPr marL="158750" indent="0">
              <a:buNone/>
            </a:pPr>
            <a:r>
              <a:rPr lang="en-US" dirty="0"/>
              <a:t>In fact, between 2012 and 2023, nearly </a:t>
            </a:r>
            <a:r>
              <a:rPr lang="en-US" b="1" dirty="0"/>
              <a:t>half of the tri-state area — 48% — shifted into a warmer growing zone</a:t>
            </a:r>
            <a:r>
              <a:rPr lang="en-US" dirty="0"/>
              <a:t>, while 46% stayed the same and about 6% actually cooled slightly. That may sound small, but to farmers, it can completely redefine growing season length, pest cycles, and frost timing.</a:t>
            </a: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start with looking at maximum temperature trends across the Tri-State area over the past few decades.</a:t>
            </a:r>
          </a:p>
          <a:p>
            <a:pPr marL="158750" indent="0">
              <a:buNone/>
            </a:pPr>
            <a:endParaRPr lang="en-US" dirty="0"/>
          </a:p>
          <a:p>
            <a:pPr marL="158750" indent="0">
              <a:buNone/>
            </a:pPr>
            <a:r>
              <a:rPr lang="en-US" dirty="0"/>
              <a:t>The top chart here shows the </a:t>
            </a:r>
            <a:r>
              <a:rPr lang="en-US" i="1" dirty="0"/>
              <a:t>average extreme maximum temperatures</a:t>
            </a:r>
            <a:r>
              <a:rPr lang="en-US" dirty="0"/>
              <a:t> by decade. In other words, this looks at the hottest average temperature we tend to reach during extreme heat events. Back in the 1990s and early 2000s, that average sat right around </a:t>
            </a:r>
            <a:r>
              <a:rPr lang="en-US" b="1" dirty="0"/>
              <a:t>81°F</a:t>
            </a:r>
            <a:r>
              <a:rPr lang="en-US" dirty="0"/>
              <a:t>. But by the 2010s and continuing into the 2020s, that number crept up slightly to about </a:t>
            </a:r>
            <a:r>
              <a:rPr lang="en-US" b="1" dirty="0"/>
              <a:t>82°F</a:t>
            </a:r>
            <a:r>
              <a:rPr lang="en-US" dirty="0"/>
              <a:t>. It might not sound like a big jump, but even a one-degree increase in average extremes can make a noticeable difference when you’re talking about long-term climate patterns and heat waves.</a:t>
            </a:r>
          </a:p>
          <a:p>
            <a:pPr marL="158750" indent="0">
              <a:buNone/>
            </a:pPr>
            <a:endParaRPr lang="en-US" dirty="0"/>
          </a:p>
          <a:p>
            <a:pPr marL="158750" indent="0">
              <a:buNone/>
            </a:pPr>
            <a:r>
              <a:rPr lang="en-US" dirty="0"/>
              <a:t>Now, if we look at the lower chart, this one captures the </a:t>
            </a:r>
            <a:r>
              <a:rPr lang="en-US" i="1" dirty="0"/>
              <a:t>absolute extreme maximum temperatures</a:t>
            </a:r>
            <a:r>
              <a:rPr lang="en-US" dirty="0"/>
              <a:t>—essentially, the single hottest temperature recorded in each decade. There’s more variation here — from </a:t>
            </a:r>
            <a:r>
              <a:rPr lang="en-US" b="1" dirty="0"/>
              <a:t>103°F in the 1990s</a:t>
            </a:r>
            <a:r>
              <a:rPr lang="en-US" dirty="0"/>
              <a:t> up to </a:t>
            </a:r>
            <a:r>
              <a:rPr lang="en-US" b="1" dirty="0"/>
              <a:t>105°F in the 2010s</a:t>
            </a:r>
            <a:r>
              <a:rPr lang="en-US" dirty="0"/>
              <a:t>, and slightly cooler in the 2020s — but the overall trend shows a higher baseline for extreme heat. So summers are not necessarily breaking records every year, but they are </a:t>
            </a:r>
            <a:r>
              <a:rPr lang="en-US" b="1" dirty="0"/>
              <a:t>consistently hotter and longer</a:t>
            </a:r>
            <a:r>
              <a:rPr lang="en-US" dirty="0"/>
              <a:t>. </a:t>
            </a:r>
          </a:p>
        </p:txBody>
      </p:sp>
    </p:spTree>
    <p:extLst>
      <p:ext uri="{BB962C8B-B14F-4D97-AF65-F5344CB8AC3E}">
        <p14:creationId xmlns:p14="http://schemas.microsoft.com/office/powerpoint/2010/main" val="217376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Now let’s switch gears and look at the opposite end of the spectrum — minimum temperature trends.</a:t>
            </a:r>
          </a:p>
          <a:p>
            <a:pPr marL="158750" indent="0">
              <a:buNone/>
            </a:pPr>
            <a:endParaRPr lang="en-US" dirty="0"/>
          </a:p>
          <a:p>
            <a:pPr marL="158750" indent="0">
              <a:buNone/>
            </a:pPr>
            <a:r>
              <a:rPr lang="en-US" dirty="0"/>
              <a:t>The chart at the top shows the </a:t>
            </a:r>
            <a:r>
              <a:rPr lang="en-US" i="1" dirty="0"/>
              <a:t>average extreme minimum temperature</a:t>
            </a:r>
            <a:r>
              <a:rPr lang="en-US" dirty="0"/>
              <a:t> by decade. This represents the typical coldest point we reach during extreme winter events. In the 1990s, that average was around </a:t>
            </a:r>
            <a:r>
              <a:rPr lang="en-US" b="1" dirty="0"/>
              <a:t>29°F</a:t>
            </a:r>
            <a:r>
              <a:rPr lang="en-US" dirty="0"/>
              <a:t>, and it’s slowly risen over time — up to </a:t>
            </a:r>
            <a:r>
              <a:rPr lang="en-US" b="1" dirty="0"/>
              <a:t>31°F</a:t>
            </a:r>
            <a:r>
              <a:rPr lang="en-US" dirty="0"/>
              <a:t> in the 2020s. Again, just a couple of degrees, but consistent increases like this suggest winters are gradually losing their sharpest cold edges.</a:t>
            </a:r>
          </a:p>
          <a:p>
            <a:pPr marL="158750" indent="0">
              <a:buNone/>
            </a:pPr>
            <a:endParaRPr lang="en-US" dirty="0"/>
          </a:p>
          <a:p>
            <a:pPr marL="158750" indent="0">
              <a:buNone/>
            </a:pPr>
            <a:r>
              <a:rPr lang="en-US" dirty="0"/>
              <a:t>The lower chart shows the </a:t>
            </a:r>
            <a:r>
              <a:rPr lang="en-US" i="1" dirty="0"/>
              <a:t>absolute extreme minimum temperature</a:t>
            </a:r>
            <a:r>
              <a:rPr lang="en-US" dirty="0"/>
              <a:t>, meaning the single coldest temperature recorded each decade. This trend is even more striking. In the 1990s, the coldest temperature hit </a:t>
            </a:r>
            <a:r>
              <a:rPr lang="en-US" b="1" dirty="0"/>
              <a:t>-22°F</a:t>
            </a:r>
            <a:r>
              <a:rPr lang="en-US" dirty="0"/>
              <a:t> — extremely frigid. By the 2000s, that number rose to </a:t>
            </a:r>
            <a:r>
              <a:rPr lang="en-US" b="1" dirty="0"/>
              <a:t>-11°F</a:t>
            </a:r>
            <a:r>
              <a:rPr lang="en-US" dirty="0"/>
              <a:t>, then </a:t>
            </a:r>
            <a:r>
              <a:rPr lang="en-US" b="1" dirty="0"/>
              <a:t>-18°F</a:t>
            </a:r>
            <a:r>
              <a:rPr lang="en-US" dirty="0"/>
              <a:t> in the 2010s, and only </a:t>
            </a:r>
            <a:r>
              <a:rPr lang="en-US" b="1" dirty="0"/>
              <a:t>-7°F</a:t>
            </a:r>
            <a:r>
              <a:rPr lang="en-US" dirty="0"/>
              <a:t> in the 2020s.</a:t>
            </a:r>
          </a:p>
          <a:p>
            <a:pPr marL="158750" indent="0">
              <a:buNone/>
            </a:pPr>
            <a:endParaRPr lang="en-US" dirty="0"/>
          </a:p>
          <a:p>
            <a:pPr marL="158750" indent="0">
              <a:buNone/>
            </a:pPr>
            <a:r>
              <a:rPr lang="en-US" dirty="0"/>
              <a:t>Overall, it’s clear that the region isn’t getting those deep freezes as often. These warmer minimums are a strong indicator of </a:t>
            </a:r>
            <a:r>
              <a:rPr lang="en-US" i="1" dirty="0"/>
              <a:t>milder winters</a:t>
            </a:r>
            <a:r>
              <a:rPr lang="en-US" dirty="0"/>
              <a:t>. While that might sound appealing at first, it can have downstream effects — for example, fewer cold snaps can influence pest populations and alter growing seasons for local agriculture.</a:t>
            </a:r>
          </a:p>
          <a:p>
            <a:pPr marL="158750" indent="0">
              <a:buNone/>
            </a:pPr>
            <a:endParaRPr lang="en-US" dirty="0"/>
          </a:p>
          <a:p>
            <a:pPr marL="158750" indent="0">
              <a:buNone/>
            </a:pPr>
            <a:r>
              <a:rPr lang="en-US" dirty="0"/>
              <a:t>In short, the data suggests a clear pattern: winters are warming, the coldest days aren’t as severe, and the overall temperature range between summer highs and winter lows is tightening over time.</a:t>
            </a:r>
          </a:p>
        </p:txBody>
      </p:sp>
    </p:spTree>
    <p:extLst>
      <p:ext uri="{BB962C8B-B14F-4D97-AF65-F5344CB8AC3E}">
        <p14:creationId xmlns:p14="http://schemas.microsoft.com/office/powerpoint/2010/main" val="2074487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Looking ahead, projections show that these warming trends are expected to continue, especially when it comes to </a:t>
            </a:r>
            <a:r>
              <a:rPr lang="en-US" b="1" dirty="0"/>
              <a:t>winter minimum temperatures</a:t>
            </a:r>
            <a:r>
              <a:rPr lang="en-US" dirty="0"/>
              <a:t>.</a:t>
            </a:r>
          </a:p>
          <a:p>
            <a:pPr marL="158750" indent="0">
              <a:buNone/>
            </a:pPr>
            <a:endParaRPr lang="en-US" dirty="0"/>
          </a:p>
          <a:p>
            <a:pPr marL="158750" indent="0">
              <a:buNone/>
            </a:pPr>
            <a:r>
              <a:rPr lang="en-US" dirty="0"/>
              <a:t>On this graph, you can see both the historical data and the projected trend out to 2050. The line is gradually rising, which means that extreme cold events — like those deep freezes that used to hit every decade or so — are becoming less frequent and less severe.</a:t>
            </a:r>
          </a:p>
          <a:p>
            <a:pPr marL="158750" indent="0">
              <a:buNone/>
            </a:pPr>
            <a:endParaRPr lang="en-US" dirty="0"/>
          </a:p>
          <a:p>
            <a:pPr marL="158750" indent="0">
              <a:buNone/>
            </a:pPr>
            <a:r>
              <a:rPr lang="en-US" dirty="0"/>
              <a:t>By around 2050, much of the Tri-State region could actually start to resemble what we currently see in </a:t>
            </a:r>
            <a:r>
              <a:rPr lang="en-US" b="1" dirty="0"/>
              <a:t>southern Kentucky’s growing zones</a:t>
            </a:r>
            <a:r>
              <a:rPr lang="en-US" dirty="0"/>
              <a:t>. That shift could bring </a:t>
            </a:r>
            <a:r>
              <a:rPr lang="en-US" b="1" dirty="0"/>
              <a:t>longer growing seasons</a:t>
            </a:r>
            <a:r>
              <a:rPr lang="en-US" dirty="0"/>
              <a:t>, earlier planting opportunities, and potentially a wider range of crops that could be grown successfully here.</a:t>
            </a:r>
          </a:p>
          <a:p>
            <a:pPr marL="158750" indent="0">
              <a:buNone/>
            </a:pPr>
            <a:endParaRPr lang="en-US" dirty="0"/>
          </a:p>
          <a:p>
            <a:pPr marL="158750" indent="0">
              <a:buNone/>
            </a:pPr>
            <a:r>
              <a:rPr lang="en-US" dirty="0"/>
              <a:t>On the positive side, this could open up </a:t>
            </a:r>
            <a:r>
              <a:rPr lang="en-US" b="1" dirty="0"/>
              <a:t>new crop opportunities</a:t>
            </a:r>
            <a:r>
              <a:rPr lang="en-US" dirty="0"/>
              <a:t> — especially for producers looking to diversify or extend their market season. Warmer winters also reduced frost risks for some crops and can mean less winter damage overall.</a:t>
            </a:r>
          </a:p>
          <a:p>
            <a:pPr marL="158750" indent="0">
              <a:buNone/>
            </a:pPr>
            <a:endParaRPr lang="en-US" dirty="0"/>
          </a:p>
          <a:p>
            <a:pPr marL="158750" indent="0">
              <a:buNone/>
            </a:pPr>
            <a:r>
              <a:rPr lang="en-US" dirty="0"/>
              <a:t>But, as with most climate trends, there’s a trade-off. Warmer winters can also mean </a:t>
            </a:r>
            <a:r>
              <a:rPr lang="en-US" b="1" dirty="0"/>
              <a:t>more pest and disease pressure</a:t>
            </a:r>
            <a:r>
              <a:rPr lang="en-US" dirty="0"/>
              <a:t>, since colder temperatures usually help keep certain insects and pathogens in check. There’s also the concern of </a:t>
            </a:r>
            <a:r>
              <a:rPr lang="en-US" b="1" dirty="0"/>
              <a:t>heat stress</a:t>
            </a:r>
            <a:r>
              <a:rPr lang="en-US" dirty="0"/>
              <a:t> during summer months, and </a:t>
            </a:r>
            <a:r>
              <a:rPr lang="en-US" b="1" dirty="0"/>
              <a:t>more variable weather patterns</a:t>
            </a:r>
            <a:r>
              <a:rPr lang="en-US" dirty="0"/>
              <a:t> — meaning swings between heavy rainfall and drought conditions.</a:t>
            </a:r>
          </a:p>
          <a:p>
            <a:pPr marL="158750" indent="0">
              <a:buNone/>
            </a:pPr>
            <a:endParaRPr lang="en-US" dirty="0"/>
          </a:p>
          <a:p>
            <a:pPr marL="158750" indent="0">
              <a:buNone/>
            </a:pPr>
            <a:r>
              <a:rPr lang="en-US" dirty="0"/>
              <a:t>So, while this projected warming might sound beneficial at first glance, it also means that </a:t>
            </a:r>
            <a:r>
              <a:rPr lang="en-US" b="1" dirty="0"/>
              <a:t>adaptation and resilience</a:t>
            </a:r>
            <a:r>
              <a:rPr lang="en-US" dirty="0"/>
              <a:t> will become even more important — things like soil health management, water retention, and crop variety selection are going to play a bigger role in helping farmers adjust to these changes.</a:t>
            </a:r>
          </a:p>
        </p:txBody>
      </p:sp>
      <p:sp>
        <p:nvSpPr>
          <p:cNvPr id="261" name="Google Shape;2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When we look at rainfall over time, the totals themselves have been </a:t>
            </a:r>
            <a:r>
              <a:rPr lang="en-US" b="1" dirty="0"/>
              <a:t>pretty steady</a:t>
            </a:r>
            <a:r>
              <a:rPr lang="en-US" dirty="0"/>
              <a:t> — we’re not seeing a dramatic increase or decrease in how much rain the region gets overall.</a:t>
            </a:r>
          </a:p>
          <a:p>
            <a:pPr marL="158750" indent="0">
              <a:buNone/>
            </a:pPr>
            <a:endParaRPr lang="en-US" dirty="0"/>
          </a:p>
          <a:p>
            <a:pPr marL="158750" indent="0">
              <a:buNone/>
            </a:pPr>
            <a:r>
              <a:rPr lang="en-US" dirty="0"/>
              <a:t>What </a:t>
            </a:r>
            <a:r>
              <a:rPr lang="en-US" i="1" dirty="0"/>
              <a:t>has</a:t>
            </a:r>
            <a:r>
              <a:rPr lang="en-US" dirty="0"/>
              <a:t> changed is the </a:t>
            </a:r>
            <a:r>
              <a:rPr lang="en-US" b="1" dirty="0"/>
              <a:t>consistency</a:t>
            </a:r>
            <a:r>
              <a:rPr lang="en-US" dirty="0"/>
              <a:t> of that rainfall. The blue shaded area on the chart shows the range between the wettest and driest years, and you can see that it’s widened quite a bit in recent decades.</a:t>
            </a:r>
          </a:p>
          <a:p>
            <a:pPr marL="158750" indent="0">
              <a:buNone/>
            </a:pPr>
            <a:endParaRPr lang="en-US" dirty="0"/>
          </a:p>
          <a:p>
            <a:pPr marL="158750" indent="0">
              <a:buNone/>
            </a:pPr>
            <a:r>
              <a:rPr lang="en-US" dirty="0"/>
              <a:t>That tells us we’re experiencing </a:t>
            </a:r>
            <a:r>
              <a:rPr lang="en-US" b="1" dirty="0"/>
              <a:t>more extreme swings</a:t>
            </a:r>
            <a:r>
              <a:rPr lang="en-US" dirty="0"/>
              <a:t> — one year might bring excessive rain and flooding, and the next could be unusually dry. So instead of having a predictable, moderate pattern, we’re getting these back-and-forth weather extremes.</a:t>
            </a: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Let’s take a closer look at that now, focusing on rainfall and drought patterns over the last 25 years.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On the left, you can see again that </a:t>
            </a:r>
            <a:r>
              <a:rPr lang="en-US" sz="1100" b="1" i="0" u="none" strike="noStrike" cap="none" dirty="0">
                <a:solidFill>
                  <a:srgbClr val="000000"/>
                </a:solidFill>
                <a:effectLst/>
                <a:latin typeface="Arial"/>
                <a:ea typeface="Arial"/>
                <a:cs typeface="Arial"/>
                <a:sym typeface="Arial"/>
              </a:rPr>
              <a:t>average rainfall per 5-year period has stayed relatively steady</a:t>
            </a:r>
            <a:r>
              <a:rPr lang="en-US" sz="1100" b="0" i="0" u="none" strike="noStrike" cap="none" dirty="0">
                <a:solidFill>
                  <a:srgbClr val="000000"/>
                </a:solidFill>
                <a:effectLst/>
                <a:latin typeface="Arial"/>
                <a:ea typeface="Arial"/>
                <a:cs typeface="Arial"/>
                <a:sym typeface="Arial"/>
              </a:rPr>
              <a:t> — it fluctuates between about 3.6 and 4.2 inches, showing no major upward or downward trend.</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But when we look at the right-hand chart, showing </a:t>
            </a:r>
            <a:r>
              <a:rPr lang="en-US" sz="1100" b="1" i="0" u="none" strike="noStrike" cap="none" dirty="0">
                <a:solidFill>
                  <a:srgbClr val="000000"/>
                </a:solidFill>
                <a:effectLst/>
                <a:latin typeface="Arial"/>
                <a:ea typeface="Arial"/>
                <a:cs typeface="Arial"/>
                <a:sym typeface="Arial"/>
              </a:rPr>
              <a:t>weeks spent in drought</a:t>
            </a:r>
            <a:r>
              <a:rPr lang="en-US" sz="1100" b="0" i="0" u="none" strike="noStrike" cap="none" dirty="0">
                <a:solidFill>
                  <a:srgbClr val="000000"/>
                </a:solidFill>
                <a:effectLst/>
                <a:latin typeface="Arial"/>
                <a:ea typeface="Arial"/>
                <a:cs typeface="Arial"/>
                <a:sym typeface="Arial"/>
              </a:rPr>
              <a:t>, we see a very different pattern. Droughts </a:t>
            </a:r>
            <a:r>
              <a:rPr lang="en-US" sz="1100" b="1" i="0" u="none" strike="noStrike" cap="none" dirty="0">
                <a:solidFill>
                  <a:srgbClr val="000000"/>
                </a:solidFill>
                <a:effectLst/>
                <a:latin typeface="Arial"/>
                <a:ea typeface="Arial"/>
                <a:cs typeface="Arial"/>
                <a:sym typeface="Arial"/>
              </a:rPr>
              <a:t>peaked in the mid-2000s</a:t>
            </a:r>
            <a:r>
              <a:rPr lang="en-US" sz="1100" b="0" i="0" u="none" strike="noStrike" cap="none" dirty="0">
                <a:solidFill>
                  <a:srgbClr val="000000"/>
                </a:solidFill>
                <a:effectLst/>
                <a:latin typeface="Arial"/>
                <a:ea typeface="Arial"/>
                <a:cs typeface="Arial"/>
                <a:sym typeface="Arial"/>
              </a:rPr>
              <a:t>, eased during the late 2010s, and have </a:t>
            </a:r>
            <a:r>
              <a:rPr lang="en-US" sz="1100" b="1" i="0" u="none" strike="noStrike" cap="none" dirty="0">
                <a:solidFill>
                  <a:srgbClr val="000000"/>
                </a:solidFill>
                <a:effectLst/>
                <a:latin typeface="Arial"/>
                <a:ea typeface="Arial"/>
                <a:cs typeface="Arial"/>
                <a:sym typeface="Arial"/>
              </a:rPr>
              <a:t>started to rise again in the early 2020s</a:t>
            </a:r>
            <a:r>
              <a:rPr lang="en-US" sz="1100" b="0" i="0" u="none" strike="noStrike" cap="none" dirty="0">
                <a:solidFill>
                  <a:srgbClr val="000000"/>
                </a:solidFill>
                <a:effectLst/>
                <a:latin typeface="Arial"/>
                <a:ea typeface="Arial"/>
                <a:cs typeface="Arial"/>
                <a:sym typeface="Arial"/>
              </a:rPr>
              <a:t>.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This means that even though rainfall totals look stable, the </a:t>
            </a:r>
            <a:r>
              <a:rPr lang="en-US" sz="1100" b="1" i="0" u="none" strike="noStrike" cap="none" dirty="0">
                <a:solidFill>
                  <a:srgbClr val="000000"/>
                </a:solidFill>
                <a:effectLst/>
                <a:latin typeface="Arial"/>
                <a:ea typeface="Arial"/>
                <a:cs typeface="Arial"/>
                <a:sym typeface="Arial"/>
              </a:rPr>
              <a:t>timing and distribution of that rainfall have become more uneven</a:t>
            </a:r>
            <a:r>
              <a:rPr lang="en-US" sz="1100" b="0" i="0" u="none" strike="noStrike" cap="none" dirty="0">
                <a:solidFill>
                  <a:srgbClr val="000000"/>
                </a:solidFill>
                <a:effectLst/>
                <a:latin typeface="Arial"/>
                <a:ea typeface="Arial"/>
                <a:cs typeface="Arial"/>
                <a:sym typeface="Arial"/>
              </a:rPr>
              <a:t>. We’re getting periods of intense rainfall followed by long dry spells — that’s what we mean by </a:t>
            </a:r>
            <a:r>
              <a:rPr lang="en-US" sz="1100" b="1" i="0" u="none" strike="noStrike" cap="none" dirty="0">
                <a:solidFill>
                  <a:srgbClr val="000000"/>
                </a:solidFill>
                <a:effectLst/>
                <a:latin typeface="Arial"/>
                <a:ea typeface="Arial"/>
                <a:cs typeface="Arial"/>
                <a:sym typeface="Arial"/>
              </a:rPr>
              <a:t>increased variability</a:t>
            </a:r>
            <a:r>
              <a:rPr lang="en-US" sz="1100" b="0" i="0" u="none" strike="noStrike" cap="none" dirty="0">
                <a:solidFill>
                  <a:srgbClr val="000000"/>
                </a:solidFill>
                <a:effectLst/>
                <a:latin typeface="Arial"/>
                <a:ea typeface="Arial"/>
                <a:cs typeface="Arial"/>
                <a:sym typeface="Arial"/>
              </a:rPr>
              <a:t>.</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For agriculture, this volatility can be more challenging than an actual change in total rainfall. </a:t>
            </a:r>
            <a:r>
              <a:rPr lang="en-US" dirty="0"/>
              <a:t>You might have fields that are too wet to plant one spring, and then too dry to support crops the next. </a:t>
            </a:r>
            <a:r>
              <a:rPr lang="en-US" sz="1100" b="0" i="0" u="none" strike="noStrike" cap="none" dirty="0">
                <a:solidFill>
                  <a:srgbClr val="000000"/>
                </a:solidFill>
                <a:effectLst/>
                <a:latin typeface="Arial"/>
                <a:ea typeface="Arial"/>
                <a:cs typeface="Arial"/>
                <a:sym typeface="Arial"/>
              </a:rPr>
              <a:t>Plants don’t just need a certain amount of water — they need it </a:t>
            </a:r>
            <a:r>
              <a:rPr lang="en-US" sz="1100" b="1" i="0" u="none" strike="noStrike" cap="none" dirty="0">
                <a:solidFill>
                  <a:srgbClr val="000000"/>
                </a:solidFill>
                <a:effectLst/>
                <a:latin typeface="Arial"/>
                <a:ea typeface="Arial"/>
                <a:cs typeface="Arial"/>
                <a:sym typeface="Arial"/>
              </a:rPr>
              <a:t>at the right times</a:t>
            </a:r>
            <a:r>
              <a:rPr lang="en-US" sz="1100" b="0" i="0" u="none" strike="noStrike" cap="none" dirty="0">
                <a:solidFill>
                  <a:srgbClr val="000000"/>
                </a:solidFill>
                <a:effectLst/>
                <a:latin typeface="Arial"/>
                <a:ea typeface="Arial"/>
                <a:cs typeface="Arial"/>
                <a:sym typeface="Arial"/>
              </a:rPr>
              <a:t>. So, the big takeaway here is that water management — things like drainage, soil moisture retention, and irrigation planning — is becoming increasingly important, even in regions that aren’t technically “getting drier.”</a:t>
            </a:r>
          </a:p>
          <a:p>
            <a:endParaRPr lang="en-US" dirty="0"/>
          </a:p>
        </p:txBody>
      </p:sp>
    </p:spTree>
    <p:extLst>
      <p:ext uri="{BB962C8B-B14F-4D97-AF65-F5344CB8AC3E}">
        <p14:creationId xmlns:p14="http://schemas.microsoft.com/office/powerpoint/2010/main" val="104861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171371" y="379261"/>
            <a:ext cx="11945257" cy="9384484"/>
            <a:chOff x="0" y="-38100"/>
            <a:chExt cx="2922759" cy="2471634"/>
          </a:xfrm>
          <a:solidFill>
            <a:schemeClr val="tx2"/>
          </a:solidFill>
        </p:grpSpPr>
        <p:sp>
          <p:nvSpPr>
            <p:cNvPr id="85" name="Google Shape;85;p13"/>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a:off x="6034827" y="4972645"/>
            <a:ext cx="6243696" cy="1518517"/>
          </a:xfrm>
          <a:prstGeom prst="roundRect">
            <a:avLst>
              <a:gd name="adj" fmla="val 50000"/>
            </a:avLst>
          </a:prstGeom>
          <a:solidFill>
            <a:srgbClr val="8C9C7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US"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Climate</a:t>
            </a: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 Change and Impacts on Agricultural</a:t>
            </a:r>
          </a:p>
          <a:p>
            <a:pPr marL="0" marR="0" lvl="0" indent="0" algn="ctr" defTabSz="914400" rtl="0" eaLnBrk="1" fontAlgn="auto" latinLnBrk="0" hangingPunct="1">
              <a:lnSpc>
                <a:spcPct val="100000"/>
              </a:lnSpc>
              <a:spcBef>
                <a:spcPts val="0"/>
              </a:spcBef>
              <a:spcAft>
                <a:spcPts val="0"/>
              </a:spcAft>
              <a:buClr>
                <a:srgbClr val="FFFEFB"/>
              </a:buClr>
              <a:buSzPts val="1600"/>
              <a:buFont typeface="Inter Tight SemiBold"/>
              <a:buNone/>
              <a:tabLst/>
              <a:defRPr/>
            </a:pPr>
            <a:r>
              <a:rPr kumimoji="0" lang="en" sz="2000" b="0" i="0" u="none" strike="noStrike" kern="0" cap="none" spc="0" normalizeH="0" baseline="0" noProof="0" dirty="0">
                <a:ln>
                  <a:noFill/>
                </a:ln>
                <a:solidFill>
                  <a:srgbClr val="FFFEFB"/>
                </a:solidFill>
                <a:effectLst/>
                <a:uLnTx/>
                <a:uFillTx/>
                <a:latin typeface="Inter Tight"/>
                <a:ea typeface="Inter Tight"/>
                <a:cs typeface="Inter Tight"/>
                <a:sym typeface="Inter Tight"/>
              </a:rPr>
              <a:t>Crops in the Kentucky-West Virginia-Ohio Region</a:t>
            </a:r>
            <a:endParaRPr sz="1600" dirty="0">
              <a:latin typeface="Calibri"/>
              <a:ea typeface="Calibri"/>
              <a:cs typeface="Calibri"/>
              <a:sym typeface="Calibri"/>
            </a:endParaRPr>
          </a:p>
        </p:txBody>
      </p:sp>
      <p:sp>
        <p:nvSpPr>
          <p:cNvPr id="88" name="Google Shape;88;p13"/>
          <p:cNvSpPr txBox="1"/>
          <p:nvPr/>
        </p:nvSpPr>
        <p:spPr>
          <a:xfrm>
            <a:off x="3826275" y="2299510"/>
            <a:ext cx="10660800" cy="243759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8800" b="0" i="0" u="none" strike="noStrike" cap="none" dirty="0">
                <a:solidFill>
                  <a:schemeClr val="accent3">
                    <a:lumMod val="50000"/>
                  </a:schemeClr>
                </a:solidFill>
                <a:latin typeface="Gilda Display"/>
                <a:ea typeface="Gilda Display"/>
                <a:cs typeface="Gilda Display"/>
                <a:sym typeface="Gilda Display"/>
              </a:rPr>
              <a:t>USDA PLANT</a:t>
            </a:r>
          </a:p>
          <a:p>
            <a:pPr marL="0" marR="0" lvl="0" indent="0" algn="ctr" rtl="0">
              <a:lnSpc>
                <a:spcPct val="89999"/>
              </a:lnSpc>
              <a:spcBef>
                <a:spcPts val="0"/>
              </a:spcBef>
              <a:spcAft>
                <a:spcPts val="0"/>
              </a:spcAft>
              <a:buNone/>
            </a:pPr>
            <a:r>
              <a:rPr lang="en-US" sz="8800" dirty="0">
                <a:solidFill>
                  <a:schemeClr val="accent3">
                    <a:lumMod val="50000"/>
                  </a:schemeClr>
                </a:solidFill>
                <a:latin typeface="Gilda Display"/>
                <a:ea typeface="Gilda Display"/>
                <a:cs typeface="Gilda Display"/>
                <a:sym typeface="Gilda Display"/>
              </a:rPr>
              <a:t>HARDINESS ZONES</a:t>
            </a:r>
            <a:endParaRPr lang="en-US" sz="8800" b="0" i="0" u="none" strike="noStrike" cap="none" dirty="0">
              <a:solidFill>
                <a:schemeClr val="accent3">
                  <a:lumMod val="50000"/>
                </a:schemeClr>
              </a:solidFill>
              <a:latin typeface="Gilda Display"/>
              <a:ea typeface="Gilda Display"/>
              <a:cs typeface="Gilda Display"/>
              <a:sym typeface="Gilda Display"/>
            </a:endParaRPr>
          </a:p>
        </p:txBody>
      </p:sp>
      <p:sp>
        <p:nvSpPr>
          <p:cNvPr id="89" name="Google Shape;89;p13"/>
          <p:cNvSpPr txBox="1"/>
          <p:nvPr/>
        </p:nvSpPr>
        <p:spPr>
          <a:xfrm>
            <a:off x="7401299" y="8530704"/>
            <a:ext cx="3485400"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dirty="0">
                <a:solidFill>
                  <a:schemeClr val="accent3">
                    <a:lumMod val="50000"/>
                  </a:schemeClr>
                </a:solidFill>
                <a:latin typeface="Assistant SemiBold"/>
                <a:ea typeface="Assistant SemiBold"/>
                <a:cs typeface="Assistant SemiBold"/>
                <a:sym typeface="Assistant SemiBold"/>
              </a:rPr>
              <a:t>Megan Howard – Cohort 11</a:t>
            </a:r>
            <a:endParaRPr dirty="0">
              <a:solidFill>
                <a:schemeClr val="accent3">
                  <a:lumMod val="50000"/>
                </a:schemeClr>
              </a:solidFill>
              <a:latin typeface="Assistant SemiBold"/>
              <a:ea typeface="Assistant SemiBold"/>
              <a:cs typeface="Assistant SemiBold"/>
              <a:sym typeface="Assistan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Shape 147"/>
        <p:cNvGrpSpPr/>
        <p:nvPr/>
      </p:nvGrpSpPr>
      <p:grpSpPr>
        <a:xfrm>
          <a:off x="0" y="0"/>
          <a:ext cx="0" cy="0"/>
          <a:chOff x="0" y="0"/>
          <a:chExt cx="0" cy="0"/>
        </a:xfrm>
      </p:grpSpPr>
      <p:sp>
        <p:nvSpPr>
          <p:cNvPr id="2" name="Title 1">
            <a:extLst>
              <a:ext uri="{FF2B5EF4-FFF2-40B4-BE49-F238E27FC236}">
                <a16:creationId xmlns:a16="http://schemas.microsoft.com/office/drawing/2014/main" id="{598F1FBF-C1B6-1810-8DCE-A2FD7782FD8A}"/>
              </a:ext>
            </a:extLst>
          </p:cNvPr>
          <p:cNvSpPr>
            <a:spLocks noGrp="1"/>
          </p:cNvSpPr>
          <p:nvPr>
            <p:ph type="title"/>
          </p:nvPr>
        </p:nvSpPr>
        <p:spPr>
          <a:xfrm>
            <a:off x="0" y="246929"/>
            <a:ext cx="18288000" cy="916853"/>
          </a:xfrm>
        </p:spPr>
        <p:txBody>
          <a:bodyPr>
            <a:normAutofit/>
          </a:bodyPr>
          <a:lstStyle/>
          <a:p>
            <a:r>
              <a:rPr lang="en-US" dirty="0">
                <a:solidFill>
                  <a:srgbClr val="6C5D54"/>
                </a:solidFill>
                <a:latin typeface="Gilda Display" panose="020B0604020202020204" charset="0"/>
              </a:rPr>
              <a:t>Corn Yield &amp; Condition (Tri-State Region)</a:t>
            </a:r>
          </a:p>
        </p:txBody>
      </p:sp>
      <p:pic>
        <p:nvPicPr>
          <p:cNvPr id="5" name="Picture 4">
            <a:extLst>
              <a:ext uri="{FF2B5EF4-FFF2-40B4-BE49-F238E27FC236}">
                <a16:creationId xmlns:a16="http://schemas.microsoft.com/office/drawing/2014/main" id="{FE2BA23A-6520-57CB-13B0-E80CADF3FDF1}"/>
              </a:ext>
            </a:extLst>
          </p:cNvPr>
          <p:cNvPicPr>
            <a:picLocks/>
          </p:cNvPicPr>
          <p:nvPr/>
        </p:nvPicPr>
        <p:blipFill>
          <a:blip r:embed="rId3"/>
          <a:stretch>
            <a:fillRect/>
          </a:stretch>
        </p:blipFill>
        <p:spPr>
          <a:xfrm>
            <a:off x="316577" y="1310475"/>
            <a:ext cx="7962207" cy="4613563"/>
          </a:xfrm>
          <a:prstGeom prst="rect">
            <a:avLst/>
          </a:prstGeom>
        </p:spPr>
      </p:pic>
      <p:pic>
        <p:nvPicPr>
          <p:cNvPr id="7" name="Picture 6">
            <a:extLst>
              <a:ext uri="{FF2B5EF4-FFF2-40B4-BE49-F238E27FC236}">
                <a16:creationId xmlns:a16="http://schemas.microsoft.com/office/drawing/2014/main" id="{AF1C8DF9-1214-5140-326D-F0199CD6A70D}"/>
              </a:ext>
            </a:extLst>
          </p:cNvPr>
          <p:cNvPicPr>
            <a:picLocks noChangeAspect="1"/>
          </p:cNvPicPr>
          <p:nvPr/>
        </p:nvPicPr>
        <p:blipFill>
          <a:blip r:embed="rId4"/>
          <a:stretch>
            <a:fillRect/>
          </a:stretch>
        </p:blipFill>
        <p:spPr>
          <a:xfrm>
            <a:off x="8595360" y="1163782"/>
            <a:ext cx="9692640" cy="4906950"/>
          </a:xfrm>
          <a:prstGeom prst="rect">
            <a:avLst/>
          </a:prstGeom>
        </p:spPr>
      </p:pic>
      <p:sp>
        <p:nvSpPr>
          <p:cNvPr id="8" name="Rectangle: Rounded Corners 7">
            <a:extLst>
              <a:ext uri="{FF2B5EF4-FFF2-40B4-BE49-F238E27FC236}">
                <a16:creationId xmlns:a16="http://schemas.microsoft.com/office/drawing/2014/main" id="{B7E4339A-E5FB-A7BB-A178-15FC351FF262}"/>
              </a:ext>
            </a:extLst>
          </p:cNvPr>
          <p:cNvSpPr/>
          <p:nvPr/>
        </p:nvSpPr>
        <p:spPr>
          <a:xfrm>
            <a:off x="3103418" y="6941787"/>
            <a:ext cx="12081164" cy="2493818"/>
          </a:xfrm>
          <a:prstGeom prst="roundRect">
            <a:avLst/>
          </a:prstGeom>
          <a:solidFill>
            <a:srgbClr val="CEC5C0">
              <a:alpha val="84000"/>
            </a:srgbClr>
          </a:solidFill>
          <a:ln>
            <a:solidFill>
              <a:srgbClr val="CEC5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1134ABB8-C1F2-9799-7980-770B88E17E72}"/>
              </a:ext>
            </a:extLst>
          </p:cNvPr>
          <p:cNvSpPr txBox="1"/>
          <p:nvPr/>
        </p:nvSpPr>
        <p:spPr>
          <a:xfrm>
            <a:off x="4835236" y="7481684"/>
            <a:ext cx="8021782" cy="1384995"/>
          </a:xfrm>
          <a:prstGeom prst="rect">
            <a:avLst/>
          </a:prstGeom>
          <a:noFill/>
        </p:spPr>
        <p:txBody>
          <a:bodyPr wrap="square" rtlCol="0">
            <a:spAutoFit/>
          </a:bodyPr>
          <a:lstStyle/>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Rising yields over recent decades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Variable conditions reflect weather extremes</a:t>
            </a:r>
          </a:p>
          <a:p>
            <a:pPr marL="457200" indent="-457200">
              <a:buClr>
                <a:srgbClr val="6C5D54"/>
              </a:buClr>
              <a:buFont typeface="Arial" panose="020B0604020202020204" pitchFamily="34" charset="0"/>
              <a:buChar char="•"/>
            </a:pPr>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Crop resilience remains strong overall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7">
          <a:extLst>
            <a:ext uri="{FF2B5EF4-FFF2-40B4-BE49-F238E27FC236}">
              <a16:creationId xmlns:a16="http://schemas.microsoft.com/office/drawing/2014/main" id="{F3D78551-9DF4-B4C4-6B97-90ABC5E10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D8CD8-2704-9CD8-FE0B-0344AE666CA9}"/>
              </a:ext>
            </a:extLst>
          </p:cNvPr>
          <p:cNvSpPr>
            <a:spLocks noGrp="1"/>
          </p:cNvSpPr>
          <p:nvPr>
            <p:ph type="title"/>
          </p:nvPr>
        </p:nvSpPr>
        <p:spPr>
          <a:xfrm>
            <a:off x="0" y="246929"/>
            <a:ext cx="18288000" cy="916853"/>
          </a:xfrm>
        </p:spPr>
        <p:txBody>
          <a:bodyPr>
            <a:normAutofit/>
          </a:bodyPr>
          <a:lstStyle/>
          <a:p>
            <a:r>
              <a:rPr lang="en-US" dirty="0">
                <a:solidFill>
                  <a:srgbClr val="696969"/>
                </a:solidFill>
                <a:latin typeface="Gilda Display" panose="020B0604020202020204" charset="0"/>
              </a:rPr>
              <a:t>Soy Yield &amp; Condition (Tri-State Region)</a:t>
            </a:r>
          </a:p>
        </p:txBody>
      </p:sp>
      <p:pic>
        <p:nvPicPr>
          <p:cNvPr id="5" name="Picture 4">
            <a:extLst>
              <a:ext uri="{FF2B5EF4-FFF2-40B4-BE49-F238E27FC236}">
                <a16:creationId xmlns:a16="http://schemas.microsoft.com/office/drawing/2014/main" id="{A1EC561A-0268-67D0-57B7-AD67675B7010}"/>
              </a:ext>
            </a:extLst>
          </p:cNvPr>
          <p:cNvPicPr>
            <a:picLocks/>
          </p:cNvPicPr>
          <p:nvPr/>
        </p:nvPicPr>
        <p:blipFill>
          <a:blip r:embed="rId3"/>
          <a:srcRect/>
          <a:stretch/>
        </p:blipFill>
        <p:spPr>
          <a:xfrm>
            <a:off x="580640" y="1310475"/>
            <a:ext cx="7434081" cy="4613563"/>
          </a:xfrm>
          <a:prstGeom prst="rect">
            <a:avLst/>
          </a:prstGeom>
        </p:spPr>
      </p:pic>
      <p:pic>
        <p:nvPicPr>
          <p:cNvPr id="7" name="Picture 6">
            <a:extLst>
              <a:ext uri="{FF2B5EF4-FFF2-40B4-BE49-F238E27FC236}">
                <a16:creationId xmlns:a16="http://schemas.microsoft.com/office/drawing/2014/main" id="{73A4E54C-6CA1-7D5F-380F-FADAE57D1212}"/>
              </a:ext>
            </a:extLst>
          </p:cNvPr>
          <p:cNvPicPr>
            <a:picLocks noChangeAspect="1"/>
          </p:cNvPicPr>
          <p:nvPr/>
        </p:nvPicPr>
        <p:blipFill>
          <a:blip r:embed="rId4"/>
          <a:srcRect/>
          <a:stretch/>
        </p:blipFill>
        <p:spPr>
          <a:xfrm>
            <a:off x="8753081" y="1163782"/>
            <a:ext cx="9377197" cy="4906950"/>
          </a:xfrm>
          <a:prstGeom prst="rect">
            <a:avLst/>
          </a:prstGeom>
        </p:spPr>
      </p:pic>
      <p:sp>
        <p:nvSpPr>
          <p:cNvPr id="8" name="Rectangle: Rounded Corners 7">
            <a:extLst>
              <a:ext uri="{FF2B5EF4-FFF2-40B4-BE49-F238E27FC236}">
                <a16:creationId xmlns:a16="http://schemas.microsoft.com/office/drawing/2014/main" id="{55BF1992-7B80-5ECC-0BE8-691BBB92EBA8}"/>
              </a:ext>
            </a:extLst>
          </p:cNvPr>
          <p:cNvSpPr/>
          <p:nvPr/>
        </p:nvSpPr>
        <p:spPr>
          <a:xfrm>
            <a:off x="2805545" y="6796643"/>
            <a:ext cx="12081164" cy="2493818"/>
          </a:xfrm>
          <a:prstGeom prst="roundRect">
            <a:avLst/>
          </a:prstGeom>
          <a:solidFill>
            <a:srgbClr val="CBDBD7">
              <a:alpha val="83922"/>
            </a:srgb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EC5C0"/>
              </a:solidFill>
            </a:endParaRPr>
          </a:p>
        </p:txBody>
      </p:sp>
      <p:sp>
        <p:nvSpPr>
          <p:cNvPr id="9" name="TextBox 8">
            <a:extLst>
              <a:ext uri="{FF2B5EF4-FFF2-40B4-BE49-F238E27FC236}">
                <a16:creationId xmlns:a16="http://schemas.microsoft.com/office/drawing/2014/main" id="{A07AEEAF-CBD8-3915-840C-C6E679FD2BED}"/>
              </a:ext>
            </a:extLst>
          </p:cNvPr>
          <p:cNvSpPr txBox="1"/>
          <p:nvPr/>
        </p:nvSpPr>
        <p:spPr>
          <a:xfrm>
            <a:off x="5133109" y="7351054"/>
            <a:ext cx="8021782" cy="1384995"/>
          </a:xfrm>
          <a:prstGeom prst="rect">
            <a:avLst/>
          </a:prstGeom>
          <a:noFill/>
        </p:spPr>
        <p:txBody>
          <a:bodyPr wrap="square" rtlCol="0">
            <a:spAutoFit/>
          </a:bodyPr>
          <a:lstStyle/>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Yields rising steadily across decades</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Conditions vary widely year to year</a:t>
            </a:r>
          </a:p>
          <a:p>
            <a:pPr marL="457200" indent="-457200">
              <a:buClr>
                <a:srgbClr val="696969"/>
              </a:buClr>
              <a:buFont typeface="Arial" panose="020B0604020202020204" pitchFamily="34" charset="0"/>
              <a:buChar char="•"/>
            </a:pPr>
            <a:r>
              <a:rPr lang="en-US" sz="2800" dirty="0">
                <a:solidFill>
                  <a:srgbClr val="696969"/>
                </a:solidFill>
                <a:latin typeface="Calibri" panose="020F0502020204030204" pitchFamily="34" charset="0"/>
                <a:ea typeface="Calibri" panose="020F0502020204030204" pitchFamily="34" charset="0"/>
                <a:cs typeface="Calibri" panose="020F0502020204030204" pitchFamily="34" charset="0"/>
              </a:rPr>
              <a:t>Resilient trend despite fluctuations</a:t>
            </a:r>
          </a:p>
        </p:txBody>
      </p:sp>
    </p:spTree>
    <p:extLst>
      <p:ext uri="{BB962C8B-B14F-4D97-AF65-F5344CB8AC3E}">
        <p14:creationId xmlns:p14="http://schemas.microsoft.com/office/powerpoint/2010/main" val="394112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7F4"/>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13387E5-B842-9E09-8592-89C04E744318}"/>
              </a:ext>
            </a:extLst>
          </p:cNvPr>
          <p:cNvSpPr/>
          <p:nvPr/>
        </p:nvSpPr>
        <p:spPr>
          <a:xfrm>
            <a:off x="588818" y="516082"/>
            <a:ext cx="17110364" cy="9254836"/>
          </a:xfrm>
          <a:prstGeom prst="roundRect">
            <a:avLst/>
          </a:prstGeom>
          <a:solidFill>
            <a:schemeClr val="tx2">
              <a:lumMod val="9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3427AC-2FA1-60C8-6531-9CA92BCE9FDD}"/>
              </a:ext>
            </a:extLst>
          </p:cNvPr>
          <p:cNvSpPr txBox="1"/>
          <p:nvPr/>
        </p:nvSpPr>
        <p:spPr>
          <a:xfrm>
            <a:off x="4858616" y="1948255"/>
            <a:ext cx="8570768" cy="1200329"/>
          </a:xfrm>
          <a:prstGeom prst="rect">
            <a:avLst/>
          </a:prstGeom>
          <a:noFill/>
        </p:spPr>
        <p:txBody>
          <a:bodyPr wrap="square" rtlCol="0">
            <a:spAutoFit/>
          </a:bodyPr>
          <a:lstStyle/>
          <a:p>
            <a:pPr algn="ctr"/>
            <a:r>
              <a:rPr lang="en-US" sz="7200" dirty="0">
                <a:solidFill>
                  <a:schemeClr val="tx2">
                    <a:lumMod val="25000"/>
                  </a:schemeClr>
                </a:solidFill>
                <a:latin typeface="Gilda Display" panose="020B0604020202020204" charset="0"/>
              </a:rPr>
              <a:t>Summary</a:t>
            </a:r>
          </a:p>
        </p:txBody>
      </p:sp>
      <p:pic>
        <p:nvPicPr>
          <p:cNvPr id="8" name="Picture 7">
            <a:extLst>
              <a:ext uri="{FF2B5EF4-FFF2-40B4-BE49-F238E27FC236}">
                <a16:creationId xmlns:a16="http://schemas.microsoft.com/office/drawing/2014/main" id="{088BB5AB-C7D6-4E00-E81D-440F31643CCD}"/>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1523998" y="5143500"/>
            <a:ext cx="2497281" cy="2497281"/>
          </a:xfrm>
          <a:prstGeom prst="rect">
            <a:avLst/>
          </a:prstGeom>
          <a:ln>
            <a:noFill/>
          </a:ln>
        </p:spPr>
      </p:pic>
      <p:sp>
        <p:nvSpPr>
          <p:cNvPr id="9" name="TextBox 8">
            <a:extLst>
              <a:ext uri="{FF2B5EF4-FFF2-40B4-BE49-F238E27FC236}">
                <a16:creationId xmlns:a16="http://schemas.microsoft.com/office/drawing/2014/main" id="{93AFC431-C93C-AA9B-07E0-D1AAE7A84D7F}"/>
              </a:ext>
            </a:extLst>
          </p:cNvPr>
          <p:cNvSpPr txBox="1"/>
          <p:nvPr/>
        </p:nvSpPr>
        <p:spPr>
          <a:xfrm>
            <a:off x="1801091" y="6733888"/>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6b</a:t>
            </a:r>
          </a:p>
        </p:txBody>
      </p:sp>
      <p:sp>
        <p:nvSpPr>
          <p:cNvPr id="10" name="TextBox 9">
            <a:extLst>
              <a:ext uri="{FF2B5EF4-FFF2-40B4-BE49-F238E27FC236}">
                <a16:creationId xmlns:a16="http://schemas.microsoft.com/office/drawing/2014/main" id="{02527E89-4856-4BF3-E4CC-4E5BAE7B23E6}"/>
              </a:ext>
            </a:extLst>
          </p:cNvPr>
          <p:cNvSpPr txBox="1"/>
          <p:nvPr/>
        </p:nvSpPr>
        <p:spPr>
          <a:xfrm>
            <a:off x="3075709" y="5473124"/>
            <a:ext cx="706582" cy="584775"/>
          </a:xfrm>
          <a:prstGeom prst="rect">
            <a:avLst/>
          </a:prstGeom>
          <a:noFill/>
        </p:spPr>
        <p:txBody>
          <a:bodyPr wrap="square" rtlCol="0">
            <a:spAutoFit/>
          </a:bodyPr>
          <a:lstStyle/>
          <a:p>
            <a:r>
              <a:rPr lang="en-US" sz="32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7a</a:t>
            </a:r>
          </a:p>
        </p:txBody>
      </p:sp>
      <p:pic>
        <p:nvPicPr>
          <p:cNvPr id="12" name="Picture 11">
            <a:extLst>
              <a:ext uri="{FF2B5EF4-FFF2-40B4-BE49-F238E27FC236}">
                <a16:creationId xmlns:a16="http://schemas.microsoft.com/office/drawing/2014/main" id="{73A46071-5945-AF6E-CB49-85468A965335}"/>
              </a:ext>
            </a:extLst>
          </p:cNvPr>
          <p:cNvPicPr>
            <a:picLocks noChangeAspect="1"/>
          </p:cNvPicPr>
          <p:nvPr/>
        </p:nvPicPr>
        <p:blipFill>
          <a:blip r:embed="rId5">
            <a:duotone>
              <a:schemeClr val="bg2">
                <a:shade val="45000"/>
                <a:satMod val="135000"/>
              </a:schemeClr>
              <a:prstClr val="white"/>
            </a:duotone>
          </a:blip>
          <a:stretch>
            <a:fillRect/>
          </a:stretch>
        </p:blipFill>
        <p:spPr>
          <a:xfrm>
            <a:off x="5145231" y="5036306"/>
            <a:ext cx="2497281" cy="2497281"/>
          </a:xfrm>
          <a:prstGeom prst="rect">
            <a:avLst/>
          </a:prstGeom>
        </p:spPr>
      </p:pic>
      <p:pic>
        <p:nvPicPr>
          <p:cNvPr id="14" name="Picture 13">
            <a:extLst>
              <a:ext uri="{FF2B5EF4-FFF2-40B4-BE49-F238E27FC236}">
                <a16:creationId xmlns:a16="http://schemas.microsoft.com/office/drawing/2014/main" id="{B26220A7-FD13-0E42-5BC6-7DC24B098054}"/>
              </a:ext>
            </a:extLst>
          </p:cNvPr>
          <p:cNvPicPr>
            <a:picLocks noChangeAspect="1"/>
          </p:cNvPicPr>
          <p:nvPr/>
        </p:nvPicPr>
        <p:blipFill>
          <a:blip r:embed="rId6">
            <a:duotone>
              <a:schemeClr val="accent2">
                <a:shade val="45000"/>
                <a:satMod val="135000"/>
              </a:schemeClr>
              <a:prstClr val="white"/>
            </a:duotone>
          </a:blip>
          <a:stretch>
            <a:fillRect/>
          </a:stretch>
        </p:blipFill>
        <p:spPr>
          <a:xfrm>
            <a:off x="9397815" y="5143500"/>
            <a:ext cx="2496312" cy="2496312"/>
          </a:xfrm>
          <a:prstGeom prst="rect">
            <a:avLst/>
          </a:prstGeom>
          <a:noFill/>
        </p:spPr>
      </p:pic>
      <p:pic>
        <p:nvPicPr>
          <p:cNvPr id="16" name="Picture 15">
            <a:extLst>
              <a:ext uri="{FF2B5EF4-FFF2-40B4-BE49-F238E27FC236}">
                <a16:creationId xmlns:a16="http://schemas.microsoft.com/office/drawing/2014/main" id="{12FB3860-9936-679C-CA5E-F6656B80D7E7}"/>
              </a:ext>
            </a:extLst>
          </p:cNvPr>
          <p:cNvPicPr>
            <a:picLocks noChangeAspect="1"/>
          </p:cNvPicPr>
          <p:nvPr/>
        </p:nvPicPr>
        <p:blipFill>
          <a:blip r:embed="rId7"/>
          <a:stretch>
            <a:fillRect/>
          </a:stretch>
        </p:blipFill>
        <p:spPr>
          <a:xfrm>
            <a:off x="13990597" y="5036306"/>
            <a:ext cx="2496312" cy="2496312"/>
          </a:xfrm>
          <a:prstGeom prst="rect">
            <a:avLst/>
          </a:prstGeom>
        </p:spPr>
      </p:pic>
    </p:spTree>
    <p:extLst>
      <p:ext uri="{BB962C8B-B14F-4D97-AF65-F5344CB8AC3E}">
        <p14:creationId xmlns:p14="http://schemas.microsoft.com/office/powerpoint/2010/main" val="277722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271"/>
        <p:cNvGrpSpPr/>
        <p:nvPr/>
      </p:nvGrpSpPr>
      <p:grpSpPr>
        <a:xfrm>
          <a:off x="0" y="0"/>
          <a:ext cx="0" cy="0"/>
          <a:chOff x="0" y="0"/>
          <a:chExt cx="0" cy="0"/>
        </a:xfrm>
      </p:grpSpPr>
      <p:grpSp>
        <p:nvGrpSpPr>
          <p:cNvPr id="272" name="Google Shape;272;p24"/>
          <p:cNvGrpSpPr/>
          <p:nvPr/>
        </p:nvGrpSpPr>
        <p:grpSpPr>
          <a:xfrm>
            <a:off x="7599894" y="379261"/>
            <a:ext cx="10240404" cy="9384484"/>
            <a:chOff x="0" y="-38100"/>
            <a:chExt cx="2697061" cy="2471634"/>
          </a:xfrm>
          <a:solidFill>
            <a:srgbClr val="F9F7F4"/>
          </a:solidFill>
        </p:grpSpPr>
        <p:sp>
          <p:nvSpPr>
            <p:cNvPr id="273" name="Google Shape;273;p24"/>
            <p:cNvSpPr/>
            <p:nvPr/>
          </p:nvSpPr>
          <p:spPr>
            <a:xfrm>
              <a:off x="0" y="0"/>
              <a:ext cx="2697061" cy="2433533"/>
            </a:xfrm>
            <a:custGeom>
              <a:avLst/>
              <a:gdLst/>
              <a:ahLst/>
              <a:cxnLst/>
              <a:rect l="l" t="t" r="r" b="b"/>
              <a:pathLst>
                <a:path w="2697061" h="2433533" extrusionOk="0">
                  <a:moveTo>
                    <a:pt x="2697061" y="15120"/>
                  </a:moveTo>
                  <a:lnTo>
                    <a:pt x="2697061" y="2418413"/>
                  </a:lnTo>
                  <a:cubicBezTo>
                    <a:pt x="2697061" y="2422423"/>
                    <a:pt x="2695468" y="2426269"/>
                    <a:pt x="2692633" y="2429105"/>
                  </a:cubicBezTo>
                  <a:cubicBezTo>
                    <a:pt x="2689797" y="2431940"/>
                    <a:pt x="2685951" y="2433533"/>
                    <a:pt x="2681941" y="2433533"/>
                  </a:cubicBezTo>
                  <a:lnTo>
                    <a:pt x="15120" y="2433533"/>
                  </a:lnTo>
                  <a:cubicBezTo>
                    <a:pt x="11110" y="2433533"/>
                    <a:pt x="7264" y="2431940"/>
                    <a:pt x="4429" y="2429105"/>
                  </a:cubicBezTo>
                  <a:cubicBezTo>
                    <a:pt x="1593" y="2426269"/>
                    <a:pt x="0" y="2422423"/>
                    <a:pt x="0" y="2418413"/>
                  </a:cubicBezTo>
                  <a:lnTo>
                    <a:pt x="0" y="15120"/>
                  </a:lnTo>
                  <a:cubicBezTo>
                    <a:pt x="0" y="11110"/>
                    <a:pt x="1593" y="7264"/>
                    <a:pt x="4429" y="4429"/>
                  </a:cubicBezTo>
                  <a:cubicBezTo>
                    <a:pt x="7264" y="1593"/>
                    <a:pt x="11110" y="0"/>
                    <a:pt x="15120" y="0"/>
                  </a:cubicBezTo>
                  <a:lnTo>
                    <a:pt x="2681941" y="0"/>
                  </a:lnTo>
                  <a:cubicBezTo>
                    <a:pt x="2690292" y="0"/>
                    <a:pt x="2697061" y="6770"/>
                    <a:pt x="2697061" y="1512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txBox="1"/>
            <p:nvPr/>
          </p:nvSpPr>
          <p:spPr>
            <a:xfrm>
              <a:off x="0" y="-38100"/>
              <a:ext cx="2697061"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83" name="Google Shape;283;p24"/>
          <p:cNvPicPr preferRelativeResize="0"/>
          <p:nvPr/>
        </p:nvPicPr>
        <p:blipFill>
          <a:blip r:embed="rId3">
            <a:alphaModFix amt="70000"/>
          </a:blip>
          <a:srcRect l="13599" r="13599"/>
          <a:stretch/>
        </p:blipFill>
        <p:spPr>
          <a:xfrm>
            <a:off x="489270" y="565473"/>
            <a:ext cx="6696600" cy="9198300"/>
          </a:xfrm>
          <a:prstGeom prst="roundRect">
            <a:avLst>
              <a:gd name="adj" fmla="val 3699"/>
            </a:avLst>
          </a:prstGeom>
          <a:noFill/>
          <a:ln>
            <a:noFill/>
          </a:ln>
        </p:spPr>
      </p:pic>
      <p:sp>
        <p:nvSpPr>
          <p:cNvPr id="2" name="TextBox 1">
            <a:extLst>
              <a:ext uri="{FF2B5EF4-FFF2-40B4-BE49-F238E27FC236}">
                <a16:creationId xmlns:a16="http://schemas.microsoft.com/office/drawing/2014/main" id="{107B0738-B694-F83A-EC9E-168376117702}"/>
              </a:ext>
            </a:extLst>
          </p:cNvPr>
          <p:cNvSpPr txBox="1"/>
          <p:nvPr/>
        </p:nvSpPr>
        <p:spPr>
          <a:xfrm>
            <a:off x="8492836" y="803564"/>
            <a:ext cx="8229600" cy="1200329"/>
          </a:xfrm>
          <a:prstGeom prst="rect">
            <a:avLst/>
          </a:prstGeom>
          <a:noFill/>
        </p:spPr>
        <p:txBody>
          <a:bodyPr wrap="square" rtlCol="0">
            <a:spAutoFit/>
          </a:bodyPr>
          <a:lstStyle/>
          <a:p>
            <a:pPr algn="ctr"/>
            <a:r>
              <a:rPr lang="en-US" sz="7200" dirty="0">
                <a:solidFill>
                  <a:srgbClr val="6C5D54"/>
                </a:solidFill>
                <a:latin typeface="Gilda Display" panose="020B0604020202020204" charset="0"/>
              </a:rPr>
              <a:t>Recommendations</a:t>
            </a:r>
          </a:p>
        </p:txBody>
      </p:sp>
      <p:pic>
        <p:nvPicPr>
          <p:cNvPr id="4" name="Picture 3">
            <a:extLst>
              <a:ext uri="{FF2B5EF4-FFF2-40B4-BE49-F238E27FC236}">
                <a16:creationId xmlns:a16="http://schemas.microsoft.com/office/drawing/2014/main" id="{7075084E-1C69-4BCE-DF42-1ACCC1EF238E}"/>
              </a:ext>
            </a:extLst>
          </p:cNvPr>
          <p:cNvPicPr>
            <a:picLocks noChangeAspect="1"/>
          </p:cNvPicPr>
          <p:nvPr/>
        </p:nvPicPr>
        <p:blipFill>
          <a:blip r:embed="rId4"/>
          <a:srcRect/>
          <a:stretch/>
        </p:blipFill>
        <p:spPr>
          <a:xfrm>
            <a:off x="8201890" y="2283534"/>
            <a:ext cx="1371600" cy="1371600"/>
          </a:xfrm>
          <a:prstGeom prst="rect">
            <a:avLst/>
          </a:prstGeom>
        </p:spPr>
      </p:pic>
      <p:pic>
        <p:nvPicPr>
          <p:cNvPr id="6" name="Picture 5">
            <a:extLst>
              <a:ext uri="{FF2B5EF4-FFF2-40B4-BE49-F238E27FC236}">
                <a16:creationId xmlns:a16="http://schemas.microsoft.com/office/drawing/2014/main" id="{3747E625-BF60-2386-0C4A-D3AE0DD71B8A}"/>
              </a:ext>
            </a:extLst>
          </p:cNvPr>
          <p:cNvPicPr>
            <a:picLocks noChangeAspect="1"/>
          </p:cNvPicPr>
          <p:nvPr/>
        </p:nvPicPr>
        <p:blipFill>
          <a:blip r:embed="rId5"/>
          <a:srcRect/>
          <a:stretch/>
        </p:blipFill>
        <p:spPr>
          <a:xfrm>
            <a:off x="8201890" y="3652047"/>
            <a:ext cx="1371600" cy="1371600"/>
          </a:xfrm>
          <a:prstGeom prst="rect">
            <a:avLst/>
          </a:prstGeom>
        </p:spPr>
      </p:pic>
      <p:pic>
        <p:nvPicPr>
          <p:cNvPr id="8" name="Picture 7">
            <a:extLst>
              <a:ext uri="{FF2B5EF4-FFF2-40B4-BE49-F238E27FC236}">
                <a16:creationId xmlns:a16="http://schemas.microsoft.com/office/drawing/2014/main" id="{9F3227FE-8AC1-C13E-C7FC-5CC9B0F88AC2}"/>
              </a:ext>
            </a:extLst>
          </p:cNvPr>
          <p:cNvPicPr>
            <a:picLocks noChangeAspect="1"/>
          </p:cNvPicPr>
          <p:nvPr/>
        </p:nvPicPr>
        <p:blipFill>
          <a:blip r:embed="rId6"/>
          <a:srcRect/>
          <a:stretch/>
        </p:blipFill>
        <p:spPr>
          <a:xfrm>
            <a:off x="8201890" y="5020559"/>
            <a:ext cx="1371600" cy="1371600"/>
          </a:xfrm>
          <a:prstGeom prst="rect">
            <a:avLst/>
          </a:prstGeom>
        </p:spPr>
      </p:pic>
      <p:pic>
        <p:nvPicPr>
          <p:cNvPr id="10" name="Picture 9">
            <a:extLst>
              <a:ext uri="{FF2B5EF4-FFF2-40B4-BE49-F238E27FC236}">
                <a16:creationId xmlns:a16="http://schemas.microsoft.com/office/drawing/2014/main" id="{D84BA1AE-B627-FBF7-E03B-4B47C10CCC94}"/>
              </a:ext>
            </a:extLst>
          </p:cNvPr>
          <p:cNvPicPr>
            <a:picLocks noChangeAspect="1"/>
          </p:cNvPicPr>
          <p:nvPr/>
        </p:nvPicPr>
        <p:blipFill>
          <a:blip r:embed="rId7">
            <a:duotone>
              <a:schemeClr val="bg2">
                <a:shade val="45000"/>
                <a:satMod val="135000"/>
              </a:schemeClr>
              <a:prstClr val="white"/>
            </a:duotone>
          </a:blip>
          <a:srcRect/>
          <a:stretch/>
        </p:blipFill>
        <p:spPr>
          <a:xfrm>
            <a:off x="8201890" y="6608559"/>
            <a:ext cx="1371600" cy="1371600"/>
          </a:xfrm>
          <a:prstGeom prst="rect">
            <a:avLst/>
          </a:prstGeom>
        </p:spPr>
      </p:pic>
      <p:pic>
        <p:nvPicPr>
          <p:cNvPr id="12" name="Picture 11">
            <a:extLst>
              <a:ext uri="{FF2B5EF4-FFF2-40B4-BE49-F238E27FC236}">
                <a16:creationId xmlns:a16="http://schemas.microsoft.com/office/drawing/2014/main" id="{F6E144D9-B193-AA45-F144-113CA5610B05}"/>
              </a:ext>
            </a:extLst>
          </p:cNvPr>
          <p:cNvPicPr>
            <a:picLocks noChangeAspect="1"/>
          </p:cNvPicPr>
          <p:nvPr/>
        </p:nvPicPr>
        <p:blipFill>
          <a:blip r:embed="rId8"/>
          <a:srcRect/>
          <a:stretch/>
        </p:blipFill>
        <p:spPr>
          <a:xfrm>
            <a:off x="8201890" y="8111836"/>
            <a:ext cx="1371600" cy="1371600"/>
          </a:xfrm>
          <a:prstGeom prst="rect">
            <a:avLst/>
          </a:prstGeom>
        </p:spPr>
      </p:pic>
      <p:sp>
        <p:nvSpPr>
          <p:cNvPr id="13" name="TextBox 12">
            <a:extLst>
              <a:ext uri="{FF2B5EF4-FFF2-40B4-BE49-F238E27FC236}">
                <a16:creationId xmlns:a16="http://schemas.microsoft.com/office/drawing/2014/main" id="{44787B8A-D4FF-CC6C-D039-403D819105DB}"/>
              </a:ext>
            </a:extLst>
          </p:cNvPr>
          <p:cNvSpPr txBox="1"/>
          <p:nvPr/>
        </p:nvSpPr>
        <p:spPr>
          <a:xfrm>
            <a:off x="10175485" y="291073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Support Farmers</a:t>
            </a:r>
          </a:p>
        </p:txBody>
      </p:sp>
      <p:sp>
        <p:nvSpPr>
          <p:cNvPr id="14" name="TextBox 13">
            <a:extLst>
              <a:ext uri="{FF2B5EF4-FFF2-40B4-BE49-F238E27FC236}">
                <a16:creationId xmlns:a16="http://schemas.microsoft.com/office/drawing/2014/main" id="{C1922931-8149-927C-C51D-7675E55C08FF}"/>
              </a:ext>
            </a:extLst>
          </p:cNvPr>
          <p:cNvSpPr txBox="1"/>
          <p:nvPr/>
        </p:nvSpPr>
        <p:spPr>
          <a:xfrm>
            <a:off x="10175486" y="4183958"/>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Early Warning</a:t>
            </a:r>
          </a:p>
        </p:txBody>
      </p:sp>
      <p:sp>
        <p:nvSpPr>
          <p:cNvPr id="15" name="TextBox 14">
            <a:extLst>
              <a:ext uri="{FF2B5EF4-FFF2-40B4-BE49-F238E27FC236}">
                <a16:creationId xmlns:a16="http://schemas.microsoft.com/office/drawing/2014/main" id="{8B8864F8-F632-4F66-3DDB-D44180AF4AE7}"/>
              </a:ext>
            </a:extLst>
          </p:cNvPr>
          <p:cNvSpPr txBox="1"/>
          <p:nvPr/>
        </p:nvSpPr>
        <p:spPr>
          <a:xfrm>
            <a:off x="10175485" y="5552470"/>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Diversify Crops</a:t>
            </a:r>
          </a:p>
        </p:txBody>
      </p:sp>
      <p:sp>
        <p:nvSpPr>
          <p:cNvPr id="16" name="TextBox 15">
            <a:extLst>
              <a:ext uri="{FF2B5EF4-FFF2-40B4-BE49-F238E27FC236}">
                <a16:creationId xmlns:a16="http://schemas.microsoft.com/office/drawing/2014/main" id="{AE6D34C2-7B19-E90D-8934-4632D8949148}"/>
              </a:ext>
            </a:extLst>
          </p:cNvPr>
          <p:cNvSpPr txBox="1"/>
          <p:nvPr/>
        </p:nvSpPr>
        <p:spPr>
          <a:xfrm>
            <a:off x="10175484" y="7032749"/>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Cooperation</a:t>
            </a:r>
          </a:p>
        </p:txBody>
      </p:sp>
      <p:sp>
        <p:nvSpPr>
          <p:cNvPr id="17" name="TextBox 16">
            <a:extLst>
              <a:ext uri="{FF2B5EF4-FFF2-40B4-BE49-F238E27FC236}">
                <a16:creationId xmlns:a16="http://schemas.microsoft.com/office/drawing/2014/main" id="{A38D74E9-3C0A-2FA8-3469-A123C2064B11}"/>
              </a:ext>
            </a:extLst>
          </p:cNvPr>
          <p:cNvSpPr txBox="1"/>
          <p:nvPr/>
        </p:nvSpPr>
        <p:spPr>
          <a:xfrm>
            <a:off x="10175485" y="8643747"/>
            <a:ext cx="5264727" cy="523220"/>
          </a:xfrm>
          <a:prstGeom prst="rect">
            <a:avLst/>
          </a:prstGeom>
          <a:noFill/>
        </p:spPr>
        <p:txBody>
          <a:bodyPr wrap="square" rtlCol="0">
            <a:spAutoFit/>
          </a:bodyPr>
          <a:lstStyle/>
          <a:p>
            <a:r>
              <a:rPr lang="en-US" sz="2800" dirty="0">
                <a:solidFill>
                  <a:srgbClr val="6C5D54"/>
                </a:solidFill>
                <a:latin typeface="Calibri" panose="020F0502020204030204" pitchFamily="34" charset="0"/>
                <a:ea typeface="Calibri" panose="020F0502020204030204" pitchFamily="34" charset="0"/>
                <a:cs typeface="Calibri" panose="020F0502020204030204" pitchFamily="34" charset="0"/>
              </a:rPr>
              <a:t>Healthy Soil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478599" y="379166"/>
            <a:ext cx="11097352" cy="9384484"/>
            <a:chOff x="0" y="-38100"/>
            <a:chExt cx="2922759" cy="2471634"/>
          </a:xfrm>
          <a:solidFill>
            <a:srgbClr val="F9F7F4"/>
          </a:solidFill>
        </p:grpSpPr>
        <p:sp>
          <p:nvSpPr>
            <p:cNvPr id="98" name="Google Shape;98;p14"/>
            <p:cNvSpPr/>
            <p:nvPr/>
          </p:nvSpPr>
          <p:spPr>
            <a:xfrm>
              <a:off x="0" y="0"/>
              <a:ext cx="2922759" cy="2433533"/>
            </a:xfrm>
            <a:custGeom>
              <a:avLst/>
              <a:gdLst/>
              <a:ahLst/>
              <a:cxnLst/>
              <a:rect l="l" t="t" r="r" b="b"/>
              <a:pathLst>
                <a:path w="2922759" h="2433533" extrusionOk="0">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p:nvPr/>
          </p:nvSpPr>
          <p:spPr>
            <a:xfrm>
              <a:off x="0" y="-38100"/>
              <a:ext cx="2922759" cy="2471634"/>
            </a:xfrm>
            <a:prstGeom prst="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 name="Google Shape;100;p14"/>
          <p:cNvSpPr/>
          <p:nvPr/>
        </p:nvSpPr>
        <p:spPr>
          <a:xfrm>
            <a:off x="2829864" y="3371282"/>
            <a:ext cx="673067" cy="673067"/>
          </a:xfrm>
          <a:prstGeom prst="diamond">
            <a:avLst/>
          </a:prstGeom>
          <a:solidFill>
            <a:srgbClr val="6C5D54"/>
          </a:solidFill>
          <a:ln>
            <a:noFill/>
          </a:ln>
        </p:spPr>
        <p:txBody>
          <a:bodyPr/>
          <a:lstStyle/>
          <a:p>
            <a:endParaRPr lang="en-US"/>
          </a:p>
        </p:txBody>
      </p:sp>
      <p:sp>
        <p:nvSpPr>
          <p:cNvPr id="101" name="Google Shape;101;p14"/>
          <p:cNvSpPr/>
          <p:nvPr/>
        </p:nvSpPr>
        <p:spPr>
          <a:xfrm>
            <a:off x="2829864" y="4469856"/>
            <a:ext cx="673067" cy="673067"/>
          </a:xfrm>
          <a:prstGeom prst="diamond">
            <a:avLst/>
          </a:prstGeom>
          <a:solidFill>
            <a:srgbClr val="6C5D54"/>
          </a:solidFill>
          <a:ln>
            <a:noFill/>
          </a:ln>
        </p:spPr>
        <p:txBody>
          <a:bodyPr/>
          <a:lstStyle/>
          <a:p>
            <a:endParaRPr lang="en-US"/>
          </a:p>
        </p:txBody>
      </p:sp>
      <p:sp>
        <p:nvSpPr>
          <p:cNvPr id="102" name="Google Shape;102;p14"/>
          <p:cNvSpPr/>
          <p:nvPr/>
        </p:nvSpPr>
        <p:spPr>
          <a:xfrm>
            <a:off x="2829864" y="5568429"/>
            <a:ext cx="673067" cy="673067"/>
          </a:xfrm>
          <a:prstGeom prst="diamond">
            <a:avLst/>
          </a:prstGeom>
          <a:solidFill>
            <a:srgbClr val="6C5D54"/>
          </a:solidFill>
          <a:ln>
            <a:noFill/>
          </a:ln>
        </p:spPr>
        <p:txBody>
          <a:bodyPr/>
          <a:lstStyle/>
          <a:p>
            <a:endParaRPr lang="en-US"/>
          </a:p>
        </p:txBody>
      </p:sp>
      <p:sp>
        <p:nvSpPr>
          <p:cNvPr id="103" name="Google Shape;103;p14"/>
          <p:cNvSpPr/>
          <p:nvPr/>
        </p:nvSpPr>
        <p:spPr>
          <a:xfrm>
            <a:off x="2829864" y="6667002"/>
            <a:ext cx="673067" cy="673067"/>
          </a:xfrm>
          <a:prstGeom prst="diamond">
            <a:avLst/>
          </a:prstGeom>
          <a:solidFill>
            <a:srgbClr val="6C5D54"/>
          </a:solidFill>
          <a:ln>
            <a:noFill/>
          </a:ln>
        </p:spPr>
        <p:txBody>
          <a:bodyPr/>
          <a:lstStyle/>
          <a:p>
            <a:endParaRPr lang="en-US"/>
          </a:p>
        </p:txBody>
      </p:sp>
      <p:sp>
        <p:nvSpPr>
          <p:cNvPr id="105" name="Google Shape;105;p14"/>
          <p:cNvSpPr txBox="1"/>
          <p:nvPr/>
        </p:nvSpPr>
        <p:spPr>
          <a:xfrm>
            <a:off x="1278047" y="1429425"/>
            <a:ext cx="8753100" cy="1218795"/>
          </a:xfrm>
          <a:prstGeom prst="rect">
            <a:avLst/>
          </a:prstGeom>
          <a:noFill/>
          <a:ln>
            <a:noFill/>
          </a:ln>
        </p:spPr>
        <p:txBody>
          <a:bodyPr spcFirstLastPara="1" wrap="square" lIns="0" tIns="0" rIns="0" bIns="0" anchor="t" anchorCtr="0">
            <a:spAutoFit/>
          </a:bodyPr>
          <a:lstStyle/>
          <a:p>
            <a:pPr marL="0" marR="0" lvl="0" indent="0" algn="l" rtl="0">
              <a:lnSpc>
                <a:spcPct val="89999"/>
              </a:lnSpc>
              <a:spcBef>
                <a:spcPts val="0"/>
              </a:spcBef>
              <a:spcAft>
                <a:spcPts val="0"/>
              </a:spcAft>
              <a:buNone/>
            </a:pPr>
            <a:r>
              <a:rPr lang="en-US" sz="8800" b="0" i="0" u="none" strike="noStrike" cap="none" dirty="0">
                <a:solidFill>
                  <a:srgbClr val="6C5D54"/>
                </a:solidFill>
                <a:latin typeface="Gilda Display"/>
                <a:ea typeface="Gilda Display"/>
                <a:cs typeface="Gilda Display"/>
                <a:sym typeface="Gilda Display"/>
              </a:rPr>
              <a:t>Goals</a:t>
            </a:r>
            <a:endParaRPr sz="8800" dirty="0">
              <a:solidFill>
                <a:srgbClr val="6C5D54"/>
              </a:solidFill>
            </a:endParaRPr>
          </a:p>
        </p:txBody>
      </p:sp>
      <p:sp>
        <p:nvSpPr>
          <p:cNvPr id="106" name="Google Shape;106;p14"/>
          <p:cNvSpPr txBox="1"/>
          <p:nvPr/>
        </p:nvSpPr>
        <p:spPr>
          <a:xfrm>
            <a:off x="3744480" y="3149061"/>
            <a:ext cx="5399520"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latin typeface="Calibri" panose="020F0502020204030204" pitchFamily="34" charset="0"/>
                <a:ea typeface="Calibri" panose="020F0502020204030204" pitchFamily="34" charset="0"/>
                <a:cs typeface="Calibri" panose="020F0502020204030204" pitchFamily="34" charset="0"/>
                <a:sym typeface="Assistant SemiBold"/>
              </a:rPr>
              <a:t>Explain USDA Growing Zones and their use in farming and agriculture</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7" name="Google Shape;107;p14"/>
          <p:cNvSpPr txBox="1"/>
          <p:nvPr/>
        </p:nvSpPr>
        <p:spPr>
          <a:xfrm>
            <a:off x="3744480" y="4327410"/>
            <a:ext cx="5588706" cy="103412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Examine temperature trends that have spurred recent change in zones</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8" name="Google Shape;108;p14"/>
          <p:cNvSpPr txBox="1"/>
          <p:nvPr/>
        </p:nvSpPr>
        <p:spPr>
          <a:xfrm>
            <a:off x="3728449" y="5646429"/>
            <a:ext cx="4863492"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Predict future temperature patterns </a:t>
            </a:r>
            <a:endParaRPr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sp>
        <p:nvSpPr>
          <p:cNvPr id="109" name="Google Shape;109;p14"/>
          <p:cNvSpPr txBox="1"/>
          <p:nvPr/>
        </p:nvSpPr>
        <p:spPr>
          <a:xfrm>
            <a:off x="3744480" y="6664334"/>
            <a:ext cx="5415550"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SemiBold"/>
              </a:rPr>
              <a:t>Look at crop impacts in tri-state region</a:t>
            </a:r>
            <a:endParaRPr sz="2400" dirty="0">
              <a:latin typeface="Calibri" panose="020F0502020204030204" pitchFamily="34" charset="0"/>
              <a:ea typeface="Calibri" panose="020F0502020204030204" pitchFamily="34" charset="0"/>
              <a:cs typeface="Calibri" panose="020F0502020204030204" pitchFamily="34" charset="0"/>
              <a:sym typeface="Assistant SemiBold"/>
            </a:endParaRPr>
          </a:p>
        </p:txBody>
      </p:sp>
      <p:pic>
        <p:nvPicPr>
          <p:cNvPr id="111" name="Google Shape;111;p14"/>
          <p:cNvPicPr preferRelativeResize="0"/>
          <p:nvPr/>
        </p:nvPicPr>
        <p:blipFill>
          <a:blip r:embed="rId3">
            <a:alphaModFix amt="50000"/>
          </a:blip>
          <a:srcRect l="29511" r="29511"/>
          <a:stretch/>
        </p:blipFill>
        <p:spPr>
          <a:xfrm>
            <a:off x="11817501" y="521850"/>
            <a:ext cx="5991900" cy="9241800"/>
          </a:xfrm>
          <a:prstGeom prst="roundRect">
            <a:avLst>
              <a:gd name="adj" fmla="val 4869"/>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11A5-4016-E22E-0F72-551C9DECF7ED}"/>
              </a:ext>
            </a:extLst>
          </p:cNvPr>
          <p:cNvSpPr>
            <a:spLocks noGrp="1"/>
          </p:cNvSpPr>
          <p:nvPr>
            <p:ph type="title"/>
          </p:nvPr>
        </p:nvSpPr>
        <p:spPr>
          <a:xfrm>
            <a:off x="511628" y="332695"/>
            <a:ext cx="17264743" cy="857476"/>
          </a:xfrm>
        </p:spPr>
        <p:txBody>
          <a:bodyPr>
            <a:noAutofit/>
          </a:bodyPr>
          <a:lstStyle/>
          <a:p>
            <a:r>
              <a:rPr lang="en-US" sz="7200" dirty="0">
                <a:solidFill>
                  <a:schemeClr val="accent3">
                    <a:lumMod val="50000"/>
                  </a:schemeClr>
                </a:solidFill>
                <a:latin typeface="Gilda Display"/>
                <a:sym typeface="Arial"/>
              </a:rPr>
              <a:t>Understanding USDA Growing Zones</a:t>
            </a:r>
          </a:p>
        </p:txBody>
      </p:sp>
      <p:pic>
        <p:nvPicPr>
          <p:cNvPr id="8" name="Picture 7" descr="A map of the state of mississippi&#10;&#10;AI-generated content may be incorrect.">
            <a:extLst>
              <a:ext uri="{FF2B5EF4-FFF2-40B4-BE49-F238E27FC236}">
                <a16:creationId xmlns:a16="http://schemas.microsoft.com/office/drawing/2014/main" id="{86E2005E-BFB8-2889-B137-C2F64780C210}"/>
              </a:ext>
            </a:extLst>
          </p:cNvPr>
          <p:cNvPicPr>
            <a:picLocks noChangeAspect="1"/>
          </p:cNvPicPr>
          <p:nvPr/>
        </p:nvPicPr>
        <p:blipFill>
          <a:blip r:embed="rId3"/>
          <a:stretch>
            <a:fillRect/>
          </a:stretch>
        </p:blipFill>
        <p:spPr>
          <a:xfrm>
            <a:off x="11325726" y="1602581"/>
            <a:ext cx="6866786" cy="8117306"/>
          </a:xfrm>
          <a:prstGeom prst="rect">
            <a:avLst/>
          </a:prstGeom>
        </p:spPr>
      </p:pic>
      <p:sp>
        <p:nvSpPr>
          <p:cNvPr id="9" name="Rectangle: Rounded Corners 8">
            <a:extLst>
              <a:ext uri="{FF2B5EF4-FFF2-40B4-BE49-F238E27FC236}">
                <a16:creationId xmlns:a16="http://schemas.microsoft.com/office/drawing/2014/main" id="{978F3AD5-7EB5-FCF0-5D68-5E896FD5628E}"/>
              </a:ext>
            </a:extLst>
          </p:cNvPr>
          <p:cNvSpPr/>
          <p:nvPr/>
        </p:nvSpPr>
        <p:spPr>
          <a:xfrm>
            <a:off x="288758" y="1712686"/>
            <a:ext cx="11036968" cy="7837714"/>
          </a:xfrm>
          <a:prstGeom prst="roundRect">
            <a:avLst/>
          </a:prstGeom>
          <a:solidFill>
            <a:schemeClr val="accent3">
              <a:lumMod val="40000"/>
              <a:lumOff val="6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EB06CE-E73F-6FFB-5EBB-7DA05391EF39}"/>
              </a:ext>
            </a:extLst>
          </p:cNvPr>
          <p:cNvSpPr txBox="1"/>
          <p:nvPr/>
        </p:nvSpPr>
        <p:spPr>
          <a:xfrm>
            <a:off x="1652337" y="2662989"/>
            <a:ext cx="8309810" cy="6247864"/>
          </a:xfrm>
          <a:prstGeom prst="rect">
            <a:avLst/>
          </a:prstGeom>
          <a:noFill/>
        </p:spPr>
        <p:txBody>
          <a:bodyPr wrap="square" rtlCol="0">
            <a:spAutoFit/>
          </a:bodyPr>
          <a:lstStyle/>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Based on annual extreme minimum temperatures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Help farmers and gardeners choose winter-hardy plants</a:t>
            </a: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4000"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Zone shifts reflect climate change over time</a:t>
            </a:r>
          </a:p>
        </p:txBody>
      </p:sp>
      <p:pic>
        <p:nvPicPr>
          <p:cNvPr id="12" name="Picture 11">
            <a:extLst>
              <a:ext uri="{FF2B5EF4-FFF2-40B4-BE49-F238E27FC236}">
                <a16:creationId xmlns:a16="http://schemas.microsoft.com/office/drawing/2014/main" id="{8E0340C0-EED9-A2E9-C282-EA835F8ABFE9}"/>
              </a:ext>
            </a:extLst>
          </p:cNvPr>
          <p:cNvPicPr>
            <a:picLocks noChangeAspect="1"/>
          </p:cNvPicPr>
          <p:nvPr/>
        </p:nvPicPr>
        <p:blipFill>
          <a:blip r:embed="rId4">
            <a:duotone>
              <a:schemeClr val="bg2">
                <a:shade val="45000"/>
                <a:satMod val="135000"/>
              </a:schemeClr>
              <a:prstClr val="white"/>
            </a:duotone>
          </a:blip>
          <a:stretch>
            <a:fillRect/>
          </a:stretch>
        </p:blipFill>
        <p:spPr>
          <a:xfrm>
            <a:off x="653143" y="2855495"/>
            <a:ext cx="1010652" cy="1010652"/>
          </a:xfrm>
          <a:prstGeom prst="rect">
            <a:avLst/>
          </a:prstGeom>
          <a:ln>
            <a:noFill/>
          </a:ln>
        </p:spPr>
      </p:pic>
      <p:pic>
        <p:nvPicPr>
          <p:cNvPr id="14" name="Picture 13">
            <a:extLst>
              <a:ext uri="{FF2B5EF4-FFF2-40B4-BE49-F238E27FC236}">
                <a16:creationId xmlns:a16="http://schemas.microsoft.com/office/drawing/2014/main" id="{64514CCE-3626-74C4-8720-B59911CA16DA}"/>
              </a:ext>
            </a:extLst>
          </p:cNvPr>
          <p:cNvPicPr>
            <a:picLocks noChangeAspect="1"/>
          </p:cNvPicPr>
          <p:nvPr/>
        </p:nvPicPr>
        <p:blipFill>
          <a:blip r:embed="rId5"/>
          <a:stretch>
            <a:fillRect/>
          </a:stretch>
        </p:blipFill>
        <p:spPr>
          <a:xfrm>
            <a:off x="653143" y="5137715"/>
            <a:ext cx="1030382" cy="1047039"/>
          </a:xfrm>
          <a:prstGeom prst="rect">
            <a:avLst/>
          </a:prstGeom>
        </p:spPr>
      </p:pic>
      <p:pic>
        <p:nvPicPr>
          <p:cNvPr id="16" name="Picture 15">
            <a:extLst>
              <a:ext uri="{FF2B5EF4-FFF2-40B4-BE49-F238E27FC236}">
                <a16:creationId xmlns:a16="http://schemas.microsoft.com/office/drawing/2014/main" id="{EF512511-13B1-CFC5-8F95-046BF27251A5}"/>
              </a:ext>
            </a:extLst>
          </p:cNvPr>
          <p:cNvPicPr>
            <a:picLocks noChangeAspect="1"/>
          </p:cNvPicPr>
          <p:nvPr/>
        </p:nvPicPr>
        <p:blipFill>
          <a:blip r:embed="rId6">
            <a:duotone>
              <a:schemeClr val="accent3">
                <a:shade val="45000"/>
                <a:satMod val="135000"/>
              </a:schemeClr>
              <a:prstClr val="white"/>
            </a:duotone>
          </a:blip>
          <a:stretch>
            <a:fillRect/>
          </a:stretch>
        </p:blipFill>
        <p:spPr>
          <a:xfrm>
            <a:off x="530483" y="7612441"/>
            <a:ext cx="1047039" cy="1047039"/>
          </a:xfrm>
          <a:prstGeom prst="rect">
            <a:avLst/>
          </a:prstGeom>
        </p:spPr>
      </p:pic>
    </p:spTree>
    <p:extLst>
      <p:ext uri="{BB962C8B-B14F-4D97-AF65-F5344CB8AC3E}">
        <p14:creationId xmlns:p14="http://schemas.microsoft.com/office/powerpoint/2010/main" val="14544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9000" b="-9000"/>
          </a:stretch>
        </a:blipFill>
        <a:effectLst/>
      </p:bgPr>
    </p:bg>
    <p:spTree>
      <p:nvGrpSpPr>
        <p:cNvPr id="1" name="Shape 126"/>
        <p:cNvGrpSpPr/>
        <p:nvPr/>
      </p:nvGrpSpPr>
      <p:grpSpPr>
        <a:xfrm>
          <a:off x="0" y="0"/>
          <a:ext cx="0" cy="0"/>
          <a:chOff x="0" y="0"/>
          <a:chExt cx="0" cy="0"/>
        </a:xfrm>
      </p:grpSpPr>
      <p:grpSp>
        <p:nvGrpSpPr>
          <p:cNvPr id="128" name="Google Shape;128;p16"/>
          <p:cNvGrpSpPr/>
          <p:nvPr/>
        </p:nvGrpSpPr>
        <p:grpSpPr>
          <a:xfrm>
            <a:off x="620866" y="498147"/>
            <a:ext cx="9630916" cy="2852899"/>
            <a:chOff x="0" y="-38100"/>
            <a:chExt cx="2536538" cy="751381"/>
          </a:xfrm>
          <a:solidFill>
            <a:schemeClr val="accent2">
              <a:lumMod val="20000"/>
              <a:lumOff val="80000"/>
            </a:schemeClr>
          </a:solidFill>
        </p:grpSpPr>
        <p:sp>
          <p:nvSpPr>
            <p:cNvPr id="129" name="Google Shape;129;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 name="Google Shape;131;p16"/>
          <p:cNvGrpSpPr/>
          <p:nvPr/>
        </p:nvGrpSpPr>
        <p:grpSpPr>
          <a:xfrm>
            <a:off x="8032962" y="6935954"/>
            <a:ext cx="9630916" cy="2852899"/>
            <a:chOff x="0" y="-38100"/>
            <a:chExt cx="2536538" cy="751381"/>
          </a:xfrm>
          <a:solidFill>
            <a:schemeClr val="accent3">
              <a:lumMod val="60000"/>
              <a:lumOff val="40000"/>
            </a:schemeClr>
          </a:solidFill>
        </p:grpSpPr>
        <p:sp>
          <p:nvSpPr>
            <p:cNvPr id="132" name="Google Shape;132;p16"/>
            <p:cNvSpPr/>
            <p:nvPr/>
          </p:nvSpPr>
          <p:spPr>
            <a:xfrm>
              <a:off x="0" y="0"/>
              <a:ext cx="2536538" cy="713281"/>
            </a:xfrm>
            <a:prstGeom prst="round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txBox="1"/>
            <p:nvPr/>
          </p:nvSpPr>
          <p:spPr>
            <a:xfrm>
              <a:off x="0" y="-38100"/>
              <a:ext cx="2536538" cy="751381"/>
            </a:xfrm>
            <a:prstGeom prst="roundRect">
              <a:avLst/>
            </a:prstGeom>
            <a:grp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134;p16"/>
          <p:cNvSpPr txBox="1"/>
          <p:nvPr/>
        </p:nvSpPr>
        <p:spPr>
          <a:xfrm>
            <a:off x="1474586" y="1387529"/>
            <a:ext cx="30531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b="0" i="0" u="none" strike="noStrike" cap="none" dirty="0">
                <a:solidFill>
                  <a:srgbClr val="292929"/>
                </a:solidFill>
                <a:latin typeface="Gilda Display"/>
                <a:ea typeface="Gilda Display"/>
                <a:cs typeface="Gilda Display"/>
                <a:sym typeface="Gilda Display"/>
              </a:rPr>
              <a:t>2.25</a:t>
            </a:r>
            <a:endParaRPr sz="100" dirty="0"/>
          </a:p>
        </p:txBody>
      </p:sp>
      <p:sp>
        <p:nvSpPr>
          <p:cNvPr id="135" name="Google Shape;135;p16"/>
          <p:cNvSpPr txBox="1"/>
          <p:nvPr/>
        </p:nvSpPr>
        <p:spPr>
          <a:xfrm>
            <a:off x="8649345" y="7825336"/>
            <a:ext cx="2832000" cy="121879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800" dirty="0">
                <a:solidFill>
                  <a:srgbClr val="292929"/>
                </a:solidFill>
                <a:latin typeface="Gilda Display"/>
                <a:sym typeface="Gilda Display"/>
              </a:rPr>
              <a:t>5.04</a:t>
            </a:r>
            <a:endParaRPr sz="10000" dirty="0">
              <a:solidFill>
                <a:srgbClr val="292929"/>
              </a:solidFill>
              <a:latin typeface="Gilda Display"/>
            </a:endParaRPr>
          </a:p>
        </p:txBody>
      </p:sp>
      <p:sp>
        <p:nvSpPr>
          <p:cNvPr id="136" name="Google Shape;136;p16"/>
          <p:cNvSpPr txBox="1"/>
          <p:nvPr/>
        </p:nvSpPr>
        <p:spPr>
          <a:xfrm>
            <a:off x="3541613" y="1592197"/>
            <a:ext cx="801583" cy="664797"/>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4800" b="0" i="0" u="none" strike="noStrike" cap="none" dirty="0">
                <a:solidFill>
                  <a:srgbClr val="292929"/>
                </a:solidFill>
                <a:latin typeface="Gilda Display"/>
                <a:ea typeface="Gilda Display"/>
                <a:cs typeface="Gilda Display"/>
                <a:sym typeface="Gilda Display"/>
              </a:rPr>
              <a:t>%</a:t>
            </a:r>
            <a:endParaRPr sz="900" dirty="0"/>
          </a:p>
        </p:txBody>
      </p:sp>
      <p:sp>
        <p:nvSpPr>
          <p:cNvPr id="137" name="Google Shape;137;p16"/>
          <p:cNvSpPr txBox="1"/>
          <p:nvPr/>
        </p:nvSpPr>
        <p:spPr>
          <a:xfrm>
            <a:off x="10658565" y="8088726"/>
            <a:ext cx="822780" cy="664797"/>
          </a:xfrm>
          <a:prstGeom prst="rect">
            <a:avLst/>
          </a:prstGeom>
          <a:noFill/>
          <a:ln>
            <a:noFill/>
          </a:ln>
        </p:spPr>
        <p:txBody>
          <a:bodyPr spcFirstLastPara="1" wrap="square" lIns="0" tIns="0" rIns="0" bIns="0" anchor="t" anchorCtr="0">
            <a:spAutoFit/>
          </a:bodyPr>
          <a:lstStyle/>
          <a:p>
            <a:pPr>
              <a:lnSpc>
                <a:spcPct val="90001"/>
              </a:lnSpc>
            </a:pPr>
            <a:r>
              <a:rPr lang="en-US" sz="4800" dirty="0">
                <a:solidFill>
                  <a:srgbClr val="292929"/>
                </a:solidFill>
                <a:latin typeface="Gilda Display"/>
                <a:sym typeface="Gilda Display"/>
              </a:rPr>
              <a:t>%</a:t>
            </a:r>
            <a:endParaRPr sz="4800" dirty="0">
              <a:solidFill>
                <a:srgbClr val="292929"/>
              </a:solidFill>
              <a:latin typeface="Gilda Display"/>
            </a:endParaRPr>
          </a:p>
        </p:txBody>
      </p:sp>
      <p:sp>
        <p:nvSpPr>
          <p:cNvPr id="138" name="Google Shape;138;p16"/>
          <p:cNvSpPr txBox="1"/>
          <p:nvPr/>
        </p:nvSpPr>
        <p:spPr>
          <a:xfrm>
            <a:off x="4600145" y="1879690"/>
            <a:ext cx="4792800" cy="4423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b="0" i="0" u="none" strike="noStrike" cap="none"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From 1990 – 2024 in tri-state region</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39" name="Google Shape;139;p16"/>
          <p:cNvSpPr txBox="1"/>
          <p:nvPr/>
        </p:nvSpPr>
        <p:spPr>
          <a:xfrm>
            <a:off x="12021129" y="8178410"/>
            <a:ext cx="4885167" cy="88460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This metric is used to determine</a:t>
            </a:r>
          </a:p>
          <a:p>
            <a:pPr marL="0" marR="0" lvl="0" indent="0" algn="l" rtl="0">
              <a:lnSpc>
                <a:spcPct val="115000"/>
              </a:lnSpc>
              <a:spcBef>
                <a:spcPts val="0"/>
              </a:spcBef>
              <a:spcAft>
                <a:spcPts val="0"/>
              </a:spcAft>
              <a:buNone/>
            </a:pPr>
            <a:r>
              <a:rPr lang="en-US" sz="2499" dirty="0">
                <a:solidFill>
                  <a:srgbClr val="292929"/>
                </a:solidFill>
                <a:latin typeface="Calibri" panose="020F0502020204030204" pitchFamily="34" charset="0"/>
                <a:ea typeface="Calibri" panose="020F0502020204030204" pitchFamily="34" charset="0"/>
                <a:cs typeface="Calibri" panose="020F0502020204030204" pitchFamily="34" charset="0"/>
                <a:sym typeface="Assistant"/>
              </a:rPr>
              <a:t>growing zones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40" name="Google Shape;140;p16"/>
          <p:cNvSpPr/>
          <p:nvPr/>
        </p:nvSpPr>
        <p:spPr>
          <a:xfrm>
            <a:off x="4693199" y="1108819"/>
            <a:ext cx="3948600" cy="4617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16"/>
          <p:cNvSpPr txBox="1"/>
          <p:nvPr/>
        </p:nvSpPr>
        <p:spPr>
          <a:xfrm>
            <a:off x="4838118" y="1075875"/>
            <a:ext cx="3658761"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Average Temperature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42" name="Google Shape;142;p16"/>
          <p:cNvSpPr/>
          <p:nvPr/>
        </p:nvSpPr>
        <p:spPr>
          <a:xfrm>
            <a:off x="12021129" y="7539671"/>
            <a:ext cx="4258791" cy="461700"/>
          </a:xfrm>
          <a:prstGeom prst="roundRect">
            <a:avLst>
              <a:gd name="adj" fmla="val 50000"/>
            </a:avLst>
          </a:prstGeom>
          <a:solidFill>
            <a:schemeClr val="accent3">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3" name="Google Shape;143;p16"/>
          <p:cNvSpPr txBox="1"/>
          <p:nvPr/>
        </p:nvSpPr>
        <p:spPr>
          <a:xfrm>
            <a:off x="12205861" y="7527395"/>
            <a:ext cx="4074059" cy="47397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b="1" i="0" u="none" strike="noStrike" cap="none" dirty="0">
                <a:solidFill>
                  <a:srgbClr val="FFFFFF"/>
                </a:solidFill>
                <a:latin typeface="Calibri" panose="020F0502020204030204" pitchFamily="34" charset="0"/>
                <a:ea typeface="Calibri" panose="020F0502020204030204" pitchFamily="34" charset="0"/>
                <a:cs typeface="Calibri" panose="020F0502020204030204" pitchFamily="34" charset="0"/>
                <a:sym typeface="Assistant"/>
              </a:rPr>
              <a:t>Extreme Minimum Temp Increase</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393BFD37-3E04-DF2A-47AA-FE9D34AC07C2}"/>
              </a:ext>
            </a:extLst>
          </p:cNvPr>
          <p:cNvSpPr/>
          <p:nvPr/>
        </p:nvSpPr>
        <p:spPr>
          <a:xfrm>
            <a:off x="1842653" y="3735309"/>
            <a:ext cx="14602691" cy="2852899"/>
          </a:xfrm>
          <a:prstGeom prst="roundRect">
            <a:avLst/>
          </a:prstGeom>
          <a:solidFill>
            <a:srgbClr val="CBDBD7"/>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40;p16">
            <a:extLst>
              <a:ext uri="{FF2B5EF4-FFF2-40B4-BE49-F238E27FC236}">
                <a16:creationId xmlns:a16="http://schemas.microsoft.com/office/drawing/2014/main" id="{F73B2D51-CFC4-6279-7F5A-C6DC4E343A3B}"/>
              </a:ext>
            </a:extLst>
          </p:cNvPr>
          <p:cNvSpPr/>
          <p:nvPr/>
        </p:nvSpPr>
        <p:spPr>
          <a:xfrm>
            <a:off x="6664036" y="4058816"/>
            <a:ext cx="4959927" cy="461700"/>
          </a:xfrm>
          <a:prstGeom prst="roundRect">
            <a:avLst>
              <a:gd name="adj" fmla="val 50000"/>
            </a:avLst>
          </a:prstGeom>
          <a:solidFill>
            <a:schemeClr val="accent5">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3" name="TextBox 2">
            <a:extLst>
              <a:ext uri="{FF2B5EF4-FFF2-40B4-BE49-F238E27FC236}">
                <a16:creationId xmlns:a16="http://schemas.microsoft.com/office/drawing/2014/main" id="{D48B375B-2802-D87B-8711-A7AA46EF708D}"/>
              </a:ext>
            </a:extLst>
          </p:cNvPr>
          <p:cNvSpPr txBox="1"/>
          <p:nvPr/>
        </p:nvSpPr>
        <p:spPr>
          <a:xfrm>
            <a:off x="6996545" y="4074222"/>
            <a:ext cx="4821382" cy="430887"/>
          </a:xfrm>
          <a:prstGeom prst="rect">
            <a:avLst/>
          </a:prstGeom>
          <a:noFill/>
        </p:spPr>
        <p:txBody>
          <a:bodyPr wrap="square" rtlCol="0">
            <a:spAutoFit/>
          </a:bodyPr>
          <a:lstStyle/>
          <a:p>
            <a:r>
              <a:rPr lang="en-US" sz="2200" b="1" dirty="0">
                <a:solidFill>
                  <a:schemeClr val="bg1"/>
                </a:solidFill>
                <a:latin typeface="Calibri" panose="020F0502020204030204" pitchFamily="34" charset="0"/>
                <a:ea typeface="Calibri" panose="020F0502020204030204" pitchFamily="34" charset="0"/>
                <a:cs typeface="Calibri" panose="020F0502020204030204" pitchFamily="34" charset="0"/>
              </a:rPr>
              <a:t>Regional Zone Changes 2012 - 2023</a:t>
            </a:r>
          </a:p>
        </p:txBody>
      </p:sp>
      <p:sp>
        <p:nvSpPr>
          <p:cNvPr id="5" name="Google Shape;134;p16">
            <a:extLst>
              <a:ext uri="{FF2B5EF4-FFF2-40B4-BE49-F238E27FC236}">
                <a16:creationId xmlns:a16="http://schemas.microsoft.com/office/drawing/2014/main" id="{982EDF21-FBE3-B510-33CF-072E6A47C2C1}"/>
              </a:ext>
            </a:extLst>
          </p:cNvPr>
          <p:cNvSpPr txBox="1"/>
          <p:nvPr/>
        </p:nvSpPr>
        <p:spPr>
          <a:xfrm>
            <a:off x="2564905"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47.9</a:t>
            </a:r>
            <a:endParaRPr sz="100" dirty="0"/>
          </a:p>
        </p:txBody>
      </p:sp>
      <p:sp>
        <p:nvSpPr>
          <p:cNvPr id="6" name="Google Shape;134;p16">
            <a:extLst>
              <a:ext uri="{FF2B5EF4-FFF2-40B4-BE49-F238E27FC236}">
                <a16:creationId xmlns:a16="http://schemas.microsoft.com/office/drawing/2014/main" id="{29AB254B-B0F6-5793-8116-9A15C4E97215}"/>
              </a:ext>
            </a:extLst>
          </p:cNvPr>
          <p:cNvSpPr txBox="1"/>
          <p:nvPr/>
        </p:nvSpPr>
        <p:spPr>
          <a:xfrm>
            <a:off x="7399759" y="4844022"/>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46.1</a:t>
            </a:r>
            <a:endParaRPr sz="100" dirty="0"/>
          </a:p>
        </p:txBody>
      </p:sp>
      <p:sp>
        <p:nvSpPr>
          <p:cNvPr id="7" name="Google Shape;134;p16">
            <a:extLst>
              <a:ext uri="{FF2B5EF4-FFF2-40B4-BE49-F238E27FC236}">
                <a16:creationId xmlns:a16="http://schemas.microsoft.com/office/drawing/2014/main" id="{6F3F4403-337F-D7AD-8AD6-E22F1AFFD089}"/>
              </a:ext>
            </a:extLst>
          </p:cNvPr>
          <p:cNvSpPr txBox="1"/>
          <p:nvPr/>
        </p:nvSpPr>
        <p:spPr>
          <a:xfrm>
            <a:off x="12021129" y="4832849"/>
            <a:ext cx="1399067" cy="8309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000" b="0" i="0" u="none" strike="noStrike" cap="none" dirty="0">
                <a:solidFill>
                  <a:srgbClr val="292929"/>
                </a:solidFill>
                <a:latin typeface="Gilda Display"/>
                <a:ea typeface="Gilda Display"/>
                <a:cs typeface="Gilda Display"/>
                <a:sym typeface="Gilda Display"/>
              </a:rPr>
              <a:t> 6</a:t>
            </a:r>
            <a:endParaRPr sz="100" dirty="0"/>
          </a:p>
        </p:txBody>
      </p:sp>
      <p:sp>
        <p:nvSpPr>
          <p:cNvPr id="8" name="TextBox 7">
            <a:extLst>
              <a:ext uri="{FF2B5EF4-FFF2-40B4-BE49-F238E27FC236}">
                <a16:creationId xmlns:a16="http://schemas.microsoft.com/office/drawing/2014/main" id="{647ECA8F-66E6-6838-0F5F-D0469DB7BC11}"/>
              </a:ext>
            </a:extLst>
          </p:cNvPr>
          <p:cNvSpPr txBox="1"/>
          <p:nvPr/>
        </p:nvSpPr>
        <p:spPr>
          <a:xfrm>
            <a:off x="4395131" y="4832848"/>
            <a:ext cx="2320840" cy="830997"/>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Shifted to warmer zone</a:t>
            </a:r>
          </a:p>
        </p:txBody>
      </p:sp>
      <p:sp>
        <p:nvSpPr>
          <p:cNvPr id="9" name="TextBox 8">
            <a:extLst>
              <a:ext uri="{FF2B5EF4-FFF2-40B4-BE49-F238E27FC236}">
                <a16:creationId xmlns:a16="http://schemas.microsoft.com/office/drawing/2014/main" id="{41C9CC2C-1B6F-E005-5B19-F3ADADCF31D2}"/>
              </a:ext>
            </a:extLst>
          </p:cNvPr>
          <p:cNvSpPr txBox="1"/>
          <p:nvPr/>
        </p:nvSpPr>
        <p:spPr>
          <a:xfrm>
            <a:off x="9144000" y="5008079"/>
            <a:ext cx="2465775" cy="461665"/>
          </a:xfrm>
          <a:prstGeom prst="rect">
            <a:avLst/>
          </a:prstGeom>
          <a:noFill/>
        </p:spPr>
        <p:txBody>
          <a:bodyPr wrap="square" rtlCol="0">
            <a:spAutoFit/>
          </a:bodyPr>
          <a:lstStyle/>
          <a:p>
            <a:r>
              <a:rPr lang="en-US" sz="2400" dirty="0">
                <a:solidFill>
                  <a:srgbClr val="0E262C"/>
                </a:solidFill>
                <a:latin typeface="Calibri" panose="020F0502020204030204" pitchFamily="34" charset="0"/>
                <a:ea typeface="Calibri" panose="020F0502020204030204" pitchFamily="34" charset="0"/>
                <a:cs typeface="Calibri" panose="020F0502020204030204" pitchFamily="34" charset="0"/>
              </a:rPr>
              <a:t>Unchanged</a:t>
            </a:r>
          </a:p>
        </p:txBody>
      </p:sp>
      <p:sp>
        <p:nvSpPr>
          <p:cNvPr id="10" name="TextBox 9">
            <a:extLst>
              <a:ext uri="{FF2B5EF4-FFF2-40B4-BE49-F238E27FC236}">
                <a16:creationId xmlns:a16="http://schemas.microsoft.com/office/drawing/2014/main" id="{BADBAFA9-CE79-875E-163D-11608410ED0D}"/>
              </a:ext>
            </a:extLst>
          </p:cNvPr>
          <p:cNvSpPr txBox="1"/>
          <p:nvPr/>
        </p:nvSpPr>
        <p:spPr>
          <a:xfrm>
            <a:off x="13201354" y="4832847"/>
            <a:ext cx="2320840"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Shifted to cooler zone</a:t>
            </a:r>
          </a:p>
        </p:txBody>
      </p:sp>
      <p:sp>
        <p:nvSpPr>
          <p:cNvPr id="11" name="Google Shape;136;p16">
            <a:extLst>
              <a:ext uri="{FF2B5EF4-FFF2-40B4-BE49-F238E27FC236}">
                <a16:creationId xmlns:a16="http://schemas.microsoft.com/office/drawing/2014/main" id="{97E6E993-E776-5DD5-CF9B-1C185C9DAFEC}"/>
              </a:ext>
            </a:extLst>
          </p:cNvPr>
          <p:cNvSpPr txBox="1"/>
          <p:nvPr/>
        </p:nvSpPr>
        <p:spPr>
          <a:xfrm>
            <a:off x="3963972" y="5008079"/>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2" name="Google Shape;136;p16">
            <a:extLst>
              <a:ext uri="{FF2B5EF4-FFF2-40B4-BE49-F238E27FC236}">
                <a16:creationId xmlns:a16="http://schemas.microsoft.com/office/drawing/2014/main" id="{E474AC96-4704-012C-9680-8CB20EE6F3DB}"/>
              </a:ext>
            </a:extLst>
          </p:cNvPr>
          <p:cNvSpPr txBox="1"/>
          <p:nvPr/>
        </p:nvSpPr>
        <p:spPr>
          <a:xfrm>
            <a:off x="87661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
        <p:nvSpPr>
          <p:cNvPr id="13" name="Google Shape;136;p16">
            <a:extLst>
              <a:ext uri="{FF2B5EF4-FFF2-40B4-BE49-F238E27FC236}">
                <a16:creationId xmlns:a16="http://schemas.microsoft.com/office/drawing/2014/main" id="{E57AAC09-A02C-ED2C-6411-27BB76E0AD89}"/>
              </a:ext>
            </a:extLst>
          </p:cNvPr>
          <p:cNvSpPr txBox="1"/>
          <p:nvPr/>
        </p:nvSpPr>
        <p:spPr>
          <a:xfrm>
            <a:off x="12720662" y="5037921"/>
            <a:ext cx="474539" cy="443198"/>
          </a:xfrm>
          <a:prstGeom prst="rect">
            <a:avLst/>
          </a:prstGeom>
          <a:noFill/>
          <a:ln>
            <a:noFill/>
          </a:ln>
        </p:spPr>
        <p:txBody>
          <a:bodyPr spcFirstLastPara="1" wrap="square" lIns="0" tIns="0" rIns="0" bIns="0" anchor="t" anchorCtr="0">
            <a:spAutoFit/>
          </a:bodyPr>
          <a:lstStyle/>
          <a:p>
            <a:pPr marL="0" marR="0" lvl="0" indent="0" algn="l" rtl="0">
              <a:lnSpc>
                <a:spcPct val="90001"/>
              </a:lnSpc>
              <a:spcBef>
                <a:spcPts val="0"/>
              </a:spcBef>
              <a:spcAft>
                <a:spcPts val="0"/>
              </a:spcAft>
              <a:buNone/>
            </a:pPr>
            <a:r>
              <a:rPr lang="en-US" sz="3200" b="0" i="0" u="none" strike="noStrike" cap="none" dirty="0">
                <a:solidFill>
                  <a:srgbClr val="292929"/>
                </a:solidFill>
                <a:latin typeface="Gilda Display"/>
                <a:ea typeface="Gilda Display"/>
                <a:cs typeface="Gilda Display"/>
                <a:sym typeface="Gilda Display"/>
              </a:rPr>
              <a:t>%</a:t>
            </a:r>
            <a:endParaRPr sz="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4F55-D262-3222-F2D4-DE5F35CD9149}"/>
              </a:ext>
            </a:extLst>
          </p:cNvPr>
          <p:cNvSpPr>
            <a:spLocks noGrp="1"/>
          </p:cNvSpPr>
          <p:nvPr>
            <p:ph type="title"/>
          </p:nvPr>
        </p:nvSpPr>
        <p:spPr>
          <a:xfrm>
            <a:off x="12302834" y="1302327"/>
            <a:ext cx="5084621" cy="1915897"/>
          </a:xfrm>
        </p:spPr>
        <p:txBody>
          <a:bodyPr>
            <a:normAutofit fontScale="90000"/>
          </a:bodyPr>
          <a:lstStyle/>
          <a:p>
            <a:r>
              <a:rPr lang="en-US" b="1" dirty="0">
                <a:solidFill>
                  <a:schemeClr val="accent2">
                    <a:lumMod val="50000"/>
                  </a:schemeClr>
                </a:solidFill>
                <a:latin typeface="Gilda Display" panose="020B0604020202020204" charset="0"/>
              </a:rPr>
              <a:t>Maximum Temperature Trends</a:t>
            </a:r>
          </a:p>
        </p:txBody>
      </p:sp>
      <p:pic>
        <p:nvPicPr>
          <p:cNvPr id="4" name="Picture 3" descr="A chart of different shades of red&#10;&#10;AI-generated content may be incorrect.">
            <a:extLst>
              <a:ext uri="{FF2B5EF4-FFF2-40B4-BE49-F238E27FC236}">
                <a16:creationId xmlns:a16="http://schemas.microsoft.com/office/drawing/2014/main" id="{6538B177-2937-7CC6-C940-B211A6C6C364}"/>
              </a:ext>
            </a:extLst>
          </p:cNvPr>
          <p:cNvPicPr>
            <a:picLocks noChangeAspect="1"/>
          </p:cNvPicPr>
          <p:nvPr/>
        </p:nvPicPr>
        <p:blipFill>
          <a:blip r:embed="rId3"/>
          <a:stretch>
            <a:fillRect/>
          </a:stretch>
        </p:blipFill>
        <p:spPr>
          <a:xfrm>
            <a:off x="519198" y="459943"/>
            <a:ext cx="10986767" cy="4068762"/>
          </a:xfrm>
          <a:prstGeom prst="rect">
            <a:avLst/>
          </a:prstGeom>
        </p:spPr>
      </p:pic>
      <p:pic>
        <p:nvPicPr>
          <p:cNvPr id="6" name="Picture 5" descr="A chart of different shades of red&#10;&#10;AI-generated content may be incorrect.">
            <a:extLst>
              <a:ext uri="{FF2B5EF4-FFF2-40B4-BE49-F238E27FC236}">
                <a16:creationId xmlns:a16="http://schemas.microsoft.com/office/drawing/2014/main" id="{FAED97E7-D3AD-006F-E062-ABD25A48CB12}"/>
              </a:ext>
            </a:extLst>
          </p:cNvPr>
          <p:cNvPicPr>
            <a:picLocks noChangeAspect="1"/>
          </p:cNvPicPr>
          <p:nvPr/>
        </p:nvPicPr>
        <p:blipFill>
          <a:blip r:embed="rId4"/>
          <a:stretch>
            <a:fillRect/>
          </a:stretch>
        </p:blipFill>
        <p:spPr>
          <a:xfrm>
            <a:off x="7071360" y="5298491"/>
            <a:ext cx="10991088" cy="4044100"/>
          </a:xfrm>
          <a:prstGeom prst="rect">
            <a:avLst/>
          </a:prstGeom>
        </p:spPr>
      </p:pic>
      <p:sp>
        <p:nvSpPr>
          <p:cNvPr id="7" name="Oval 6">
            <a:extLst>
              <a:ext uri="{FF2B5EF4-FFF2-40B4-BE49-F238E27FC236}">
                <a16:creationId xmlns:a16="http://schemas.microsoft.com/office/drawing/2014/main" id="{3733EF89-86A3-4F06-AE26-F4731D496284}"/>
              </a:ext>
            </a:extLst>
          </p:cNvPr>
          <p:cNvSpPr/>
          <p:nvPr/>
        </p:nvSpPr>
        <p:spPr>
          <a:xfrm>
            <a:off x="1995056" y="5758296"/>
            <a:ext cx="3297380" cy="3219449"/>
          </a:xfrm>
          <a:prstGeom prst="ellipse">
            <a:avLst/>
          </a:prstGeom>
          <a:solidFill>
            <a:srgbClr val="DFA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A0DD9D8-9495-DADB-3AEF-38936085DD3E}"/>
              </a:ext>
            </a:extLst>
          </p:cNvPr>
          <p:cNvSpPr txBox="1"/>
          <p:nvPr/>
        </p:nvSpPr>
        <p:spPr>
          <a:xfrm>
            <a:off x="2656608" y="6829411"/>
            <a:ext cx="1974276" cy="1077218"/>
          </a:xfrm>
          <a:prstGeom prst="rect">
            <a:avLst/>
          </a:prstGeom>
          <a:noFill/>
        </p:spPr>
        <p:txBody>
          <a:bodyPr wrap="square" rtlCol="0">
            <a:spAutoFit/>
          </a:bodyPr>
          <a:lstStyle/>
          <a:p>
            <a:pPr algn="ctr"/>
            <a:r>
              <a:rPr lang="en-US"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Hotter</a:t>
            </a:r>
          </a:p>
          <a:p>
            <a:pPr algn="ctr"/>
            <a:r>
              <a:rPr lang="en-US" sz="3200"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Summers</a:t>
            </a:r>
          </a:p>
        </p:txBody>
      </p:sp>
    </p:spTree>
    <p:extLst>
      <p:ext uri="{BB962C8B-B14F-4D97-AF65-F5344CB8AC3E}">
        <p14:creationId xmlns:p14="http://schemas.microsoft.com/office/powerpoint/2010/main" val="360215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CEE4"/>
        </a:solidFill>
        <a:effectLst/>
      </p:bgPr>
    </p:bg>
    <p:spTree>
      <p:nvGrpSpPr>
        <p:cNvPr id="1" name="">
          <a:extLst>
            <a:ext uri="{FF2B5EF4-FFF2-40B4-BE49-F238E27FC236}">
              <a16:creationId xmlns:a16="http://schemas.microsoft.com/office/drawing/2014/main" id="{8ABE777C-D665-F40D-9C69-8FBBDEAD4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E6C63-1D81-AFB0-0925-0823CA00B9B9}"/>
              </a:ext>
            </a:extLst>
          </p:cNvPr>
          <p:cNvSpPr>
            <a:spLocks noGrp="1"/>
          </p:cNvSpPr>
          <p:nvPr>
            <p:ph type="title"/>
          </p:nvPr>
        </p:nvSpPr>
        <p:spPr>
          <a:xfrm>
            <a:off x="1101435" y="1309255"/>
            <a:ext cx="5084621" cy="1915897"/>
          </a:xfrm>
        </p:spPr>
        <p:txBody>
          <a:bodyPr>
            <a:normAutofit fontScale="90000"/>
          </a:bodyPr>
          <a:lstStyle/>
          <a:p>
            <a:r>
              <a:rPr lang="en-US" b="1" dirty="0">
                <a:solidFill>
                  <a:schemeClr val="bg2">
                    <a:lumMod val="50000"/>
                  </a:schemeClr>
                </a:solidFill>
                <a:latin typeface="Gilda Display" panose="020B0604020202020204" charset="0"/>
              </a:rPr>
              <a:t>Minimum Temperature Trends</a:t>
            </a:r>
          </a:p>
        </p:txBody>
      </p:sp>
      <p:pic>
        <p:nvPicPr>
          <p:cNvPr id="4" name="Picture 3">
            <a:extLst>
              <a:ext uri="{FF2B5EF4-FFF2-40B4-BE49-F238E27FC236}">
                <a16:creationId xmlns:a16="http://schemas.microsoft.com/office/drawing/2014/main" id="{0F3FC27F-288E-F097-A53E-0D343A920F48}"/>
              </a:ext>
            </a:extLst>
          </p:cNvPr>
          <p:cNvPicPr>
            <a:picLocks noChangeAspect="1"/>
          </p:cNvPicPr>
          <p:nvPr/>
        </p:nvPicPr>
        <p:blipFill>
          <a:blip r:embed="rId3"/>
          <a:srcRect/>
          <a:stretch/>
        </p:blipFill>
        <p:spPr>
          <a:xfrm>
            <a:off x="7322414" y="558309"/>
            <a:ext cx="10729719" cy="4068762"/>
          </a:xfrm>
          <a:prstGeom prst="rect">
            <a:avLst/>
          </a:prstGeom>
        </p:spPr>
      </p:pic>
      <p:pic>
        <p:nvPicPr>
          <p:cNvPr id="6" name="Picture 5">
            <a:extLst>
              <a:ext uri="{FF2B5EF4-FFF2-40B4-BE49-F238E27FC236}">
                <a16:creationId xmlns:a16="http://schemas.microsoft.com/office/drawing/2014/main" id="{E32B0A78-1F2F-647D-41F2-9600ABF6B0B1}"/>
              </a:ext>
            </a:extLst>
          </p:cNvPr>
          <p:cNvPicPr>
            <a:picLocks noChangeAspect="1"/>
          </p:cNvPicPr>
          <p:nvPr/>
        </p:nvPicPr>
        <p:blipFill>
          <a:blip r:embed="rId4"/>
          <a:srcRect/>
          <a:stretch/>
        </p:blipFill>
        <p:spPr>
          <a:xfrm>
            <a:off x="320656" y="5456806"/>
            <a:ext cx="10970459" cy="4044100"/>
          </a:xfrm>
          <a:prstGeom prst="rect">
            <a:avLst/>
          </a:prstGeom>
        </p:spPr>
      </p:pic>
      <p:sp>
        <p:nvSpPr>
          <p:cNvPr id="7" name="Oval 6">
            <a:extLst>
              <a:ext uri="{FF2B5EF4-FFF2-40B4-BE49-F238E27FC236}">
                <a16:creationId xmlns:a16="http://schemas.microsoft.com/office/drawing/2014/main" id="{BFD2BC35-B9F8-1F1B-839A-2764FAF61D23}"/>
              </a:ext>
            </a:extLst>
          </p:cNvPr>
          <p:cNvSpPr/>
          <p:nvPr/>
        </p:nvSpPr>
        <p:spPr>
          <a:xfrm>
            <a:off x="13341929" y="5869131"/>
            <a:ext cx="3297380" cy="3219449"/>
          </a:xfrm>
          <a:prstGeom prst="ellipse">
            <a:avLst/>
          </a:prstGeom>
          <a:solidFill>
            <a:srgbClr val="409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2782D7B-C51B-4E3B-1292-E359F8BF96FF}"/>
              </a:ext>
            </a:extLst>
          </p:cNvPr>
          <p:cNvSpPr txBox="1"/>
          <p:nvPr/>
        </p:nvSpPr>
        <p:spPr>
          <a:xfrm>
            <a:off x="14003481" y="6940246"/>
            <a:ext cx="1974276" cy="1077218"/>
          </a:xfrm>
          <a:prstGeom prst="rect">
            <a:avLst/>
          </a:prstGeom>
          <a:noFill/>
        </p:spPr>
        <p:txBody>
          <a:bodyPr wrap="square" rtlCol="0">
            <a:spAutoFit/>
          </a:bodyPr>
          <a:lstStyle/>
          <a:p>
            <a:pPr algn="ctr"/>
            <a:r>
              <a:rPr lang="en-US" sz="32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Milder Winters</a:t>
            </a:r>
          </a:p>
        </p:txBody>
      </p:sp>
    </p:spTree>
    <p:extLst>
      <p:ext uri="{BB962C8B-B14F-4D97-AF65-F5344CB8AC3E}">
        <p14:creationId xmlns:p14="http://schemas.microsoft.com/office/powerpoint/2010/main" val="390701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a:stretch>
        </a:blipFill>
        <a:effectLst/>
      </p:bgPr>
    </p:bg>
    <p:spTree>
      <p:nvGrpSpPr>
        <p:cNvPr id="1" name="Shape 262"/>
        <p:cNvGrpSpPr/>
        <p:nvPr/>
      </p:nvGrpSpPr>
      <p:grpSpPr>
        <a:xfrm>
          <a:off x="0" y="0"/>
          <a:ext cx="0" cy="0"/>
          <a:chOff x="0" y="0"/>
          <a:chExt cx="0" cy="0"/>
        </a:xfrm>
      </p:grpSpPr>
      <p:pic>
        <p:nvPicPr>
          <p:cNvPr id="3" name="Picture 2">
            <a:extLst>
              <a:ext uri="{FF2B5EF4-FFF2-40B4-BE49-F238E27FC236}">
                <a16:creationId xmlns:a16="http://schemas.microsoft.com/office/drawing/2014/main" id="{3EF23577-FBFA-71B6-3E80-6DB1049CC84C}"/>
              </a:ext>
            </a:extLst>
          </p:cNvPr>
          <p:cNvPicPr>
            <a:picLocks noChangeAspect="1"/>
          </p:cNvPicPr>
          <p:nvPr/>
        </p:nvPicPr>
        <p:blipFill>
          <a:blip r:embed="rId4"/>
          <a:srcRect/>
          <a:stretch/>
        </p:blipFill>
        <p:spPr>
          <a:xfrm>
            <a:off x="4621352" y="1827651"/>
            <a:ext cx="13207430" cy="6234066"/>
          </a:xfrm>
          <a:prstGeom prst="rect">
            <a:avLst/>
          </a:prstGeom>
        </p:spPr>
      </p:pic>
      <p:sp>
        <p:nvSpPr>
          <p:cNvPr id="5" name="Rectangle: Top Corners Snipped 4">
            <a:extLst>
              <a:ext uri="{FF2B5EF4-FFF2-40B4-BE49-F238E27FC236}">
                <a16:creationId xmlns:a16="http://schemas.microsoft.com/office/drawing/2014/main" id="{FF1DA053-9272-9C82-F84B-B5A5B8E43FF3}"/>
              </a:ext>
            </a:extLst>
          </p:cNvPr>
          <p:cNvSpPr/>
          <p:nvPr/>
        </p:nvSpPr>
        <p:spPr>
          <a:xfrm rot="5400000">
            <a:off x="-215351" y="2964644"/>
            <a:ext cx="5233618" cy="3756882"/>
          </a:xfrm>
          <a:prstGeom prst="snip2SameRect">
            <a:avLst/>
          </a:prstGeom>
          <a:solidFill>
            <a:schemeClr val="accent5">
              <a:lumMod val="20000"/>
              <a:lumOff val="80000"/>
            </a:schemeClr>
          </a:solidFill>
          <a:ln>
            <a:solidFill>
              <a:srgbClr val="CBDB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86742E2-AB58-60C5-6364-5BE2603A68AE}"/>
              </a:ext>
            </a:extLst>
          </p:cNvPr>
          <p:cNvSpPr txBox="1"/>
          <p:nvPr/>
        </p:nvSpPr>
        <p:spPr>
          <a:xfrm>
            <a:off x="864470" y="3821300"/>
            <a:ext cx="2880986" cy="2246769"/>
          </a:xfrm>
          <a:prstGeom prst="rect">
            <a:avLst/>
          </a:prstGeom>
          <a:noFill/>
        </p:spPr>
        <p:txBody>
          <a:bodyPr wrap="square" rtlCol="0">
            <a:spAutoFit/>
          </a:bodyPr>
          <a:lstStyle/>
          <a:p>
            <a:r>
              <a:rPr lang="en-US" sz="2800" dirty="0">
                <a:solidFill>
                  <a:schemeClr val="accent1">
                    <a:lumMod val="50000"/>
                  </a:schemeClr>
                </a:solidFill>
                <a:latin typeface="Gilda Display" panose="020B0604020202020204" charset="0"/>
              </a:rPr>
              <a:t>EXTREME MINIMUM TEMPERATURE PREDICTIONS TO 2050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17000" b="-17000"/>
          </a:stretch>
        </a:blipFill>
        <a:effectLst/>
      </p:bgPr>
    </p:bg>
    <p:spTree>
      <p:nvGrpSpPr>
        <p:cNvPr id="1" name="Shape 172"/>
        <p:cNvGrpSpPr/>
        <p:nvPr/>
      </p:nvGrpSpPr>
      <p:grpSpPr>
        <a:xfrm>
          <a:off x="0" y="0"/>
          <a:ext cx="0" cy="0"/>
          <a:chOff x="0" y="0"/>
          <a:chExt cx="0" cy="0"/>
        </a:xfrm>
      </p:grpSpPr>
      <p:pic>
        <p:nvPicPr>
          <p:cNvPr id="3" name="Picture 2" descr="A graph with blue lines and dots&#10;&#10;AI-generated content may be incorrect.">
            <a:extLst>
              <a:ext uri="{FF2B5EF4-FFF2-40B4-BE49-F238E27FC236}">
                <a16:creationId xmlns:a16="http://schemas.microsoft.com/office/drawing/2014/main" id="{E05A5874-C713-362F-AC4D-D55A501BCBE6}"/>
              </a:ext>
            </a:extLst>
          </p:cNvPr>
          <p:cNvPicPr>
            <a:picLocks noChangeAspect="1"/>
          </p:cNvPicPr>
          <p:nvPr/>
        </p:nvPicPr>
        <p:blipFill>
          <a:blip r:embed="rId4"/>
          <a:stretch>
            <a:fillRect/>
          </a:stretch>
        </p:blipFill>
        <p:spPr>
          <a:xfrm>
            <a:off x="345723" y="1035628"/>
            <a:ext cx="17596555" cy="821574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descr="A graph of growth in different colors&#10;&#10;AI-generated content may be incorrect.">
            <a:extLst>
              <a:ext uri="{FF2B5EF4-FFF2-40B4-BE49-F238E27FC236}">
                <a16:creationId xmlns:a16="http://schemas.microsoft.com/office/drawing/2014/main" id="{FD5B6C5E-CB18-F23C-4441-2DE0303EA30D}"/>
              </a:ext>
            </a:extLst>
          </p:cNvPr>
          <p:cNvPicPr>
            <a:picLocks noChangeAspect="1"/>
          </p:cNvPicPr>
          <p:nvPr/>
        </p:nvPicPr>
        <p:blipFill>
          <a:blip r:embed="rId3"/>
          <a:stretch>
            <a:fillRect/>
          </a:stretch>
        </p:blipFill>
        <p:spPr>
          <a:xfrm>
            <a:off x="9490364" y="3785826"/>
            <a:ext cx="8391817" cy="5966835"/>
          </a:xfrm>
          <a:prstGeom prst="rect">
            <a:avLst/>
          </a:prstGeom>
        </p:spPr>
      </p:pic>
      <p:pic>
        <p:nvPicPr>
          <p:cNvPr id="5" name="Picture 4" descr="A graph of the average rainfall over 5 year periods&#10;&#10;AI-generated content may be incorrect.">
            <a:extLst>
              <a:ext uri="{FF2B5EF4-FFF2-40B4-BE49-F238E27FC236}">
                <a16:creationId xmlns:a16="http://schemas.microsoft.com/office/drawing/2014/main" id="{E45EC9CC-6F0F-B3C8-9B34-3280A7D6B07C}"/>
              </a:ext>
            </a:extLst>
          </p:cNvPr>
          <p:cNvPicPr>
            <a:picLocks noChangeAspect="1"/>
          </p:cNvPicPr>
          <p:nvPr/>
        </p:nvPicPr>
        <p:blipFill>
          <a:blip r:embed="rId4"/>
          <a:stretch>
            <a:fillRect/>
          </a:stretch>
        </p:blipFill>
        <p:spPr>
          <a:xfrm>
            <a:off x="405819" y="1417637"/>
            <a:ext cx="8391817" cy="5966835"/>
          </a:xfrm>
          <a:prstGeom prst="rect">
            <a:avLst/>
          </a:prstGeom>
        </p:spPr>
      </p:pic>
      <p:sp>
        <p:nvSpPr>
          <p:cNvPr id="6" name="Title 5">
            <a:extLst>
              <a:ext uri="{FF2B5EF4-FFF2-40B4-BE49-F238E27FC236}">
                <a16:creationId xmlns:a16="http://schemas.microsoft.com/office/drawing/2014/main" id="{4EAAA4FA-57DC-D6C5-C442-8863474C9F05}"/>
              </a:ext>
            </a:extLst>
          </p:cNvPr>
          <p:cNvSpPr>
            <a:spLocks noGrp="1"/>
          </p:cNvSpPr>
          <p:nvPr>
            <p:ph type="title"/>
          </p:nvPr>
        </p:nvSpPr>
        <p:spPr>
          <a:xfrm>
            <a:off x="3650673" y="274638"/>
            <a:ext cx="10986655" cy="1143000"/>
          </a:xfrm>
        </p:spPr>
        <p:txBody>
          <a:bodyPr>
            <a:normAutofit/>
          </a:bodyPr>
          <a:lstStyle/>
          <a:p>
            <a:r>
              <a:rPr lang="en-US" b="1" dirty="0">
                <a:solidFill>
                  <a:srgbClr val="6C5D54"/>
                </a:solidFill>
                <a:latin typeface="Gilda Display" panose="020B0604020202020204" charset="0"/>
              </a:rPr>
              <a:t>Rainfall and Drought Trends (2000-2024)</a:t>
            </a:r>
          </a:p>
        </p:txBody>
      </p:sp>
    </p:spTree>
    <p:extLst>
      <p:ext uri="{BB962C8B-B14F-4D97-AF65-F5344CB8AC3E}">
        <p14:creationId xmlns:p14="http://schemas.microsoft.com/office/powerpoint/2010/main" val="5668278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7838</TotalTime>
  <Words>2708</Words>
  <Application>Microsoft Office PowerPoint</Application>
  <PresentationFormat>Custom</PresentationFormat>
  <Paragraphs>133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Inter Tight SemiBold</vt:lpstr>
      <vt:lpstr>Assistant SemiBold</vt:lpstr>
      <vt:lpstr>Calibri</vt:lpstr>
      <vt:lpstr>Inter Tight</vt:lpstr>
      <vt:lpstr>Arial</vt:lpstr>
      <vt:lpstr>Gilda Display</vt:lpstr>
      <vt:lpstr>Office Theme</vt:lpstr>
      <vt:lpstr>PowerPoint Presentation</vt:lpstr>
      <vt:lpstr>PowerPoint Presentation</vt:lpstr>
      <vt:lpstr>Understanding USDA Growing Zones</vt:lpstr>
      <vt:lpstr>PowerPoint Presentation</vt:lpstr>
      <vt:lpstr>Maximum Temperature Trends</vt:lpstr>
      <vt:lpstr>Minimum Temperature Trends</vt:lpstr>
      <vt:lpstr>PowerPoint Presentation</vt:lpstr>
      <vt:lpstr>PowerPoint Presentation</vt:lpstr>
      <vt:lpstr>Rainfall and Drought Trends (2000-2024)</vt:lpstr>
      <vt:lpstr>Corn Yield &amp; Condition (Tri-State Region)</vt:lpstr>
      <vt:lpstr>Soy Yield &amp; Condition (Tri-State Region)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MeganH</dc:creator>
  <cp:lastModifiedBy>Megan  Howard</cp:lastModifiedBy>
  <cp:revision>59</cp:revision>
  <cp:lastPrinted>2025-11-12T16:41:57Z</cp:lastPrinted>
  <dcterms:modified xsi:type="dcterms:W3CDTF">2025-11-12T20:50:01Z</dcterms:modified>
</cp:coreProperties>
</file>